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p:sldMasterIdLst>
    <p:sldMasterId id="2147484624" r:id="rId1"/>
  </p:sldMasterIdLst>
  <p:notesMasterIdLst>
    <p:notesMasterId r:id="rId30"/>
  </p:notesMasterIdLst>
  <p:handoutMasterIdLst>
    <p:handoutMasterId r:id="rId31"/>
  </p:handoutMasterIdLst>
  <p:sldIdLst>
    <p:sldId id="300" r:id="rId2"/>
    <p:sldId id="301" r:id="rId3"/>
    <p:sldId id="302" r:id="rId4"/>
    <p:sldId id="303" r:id="rId5"/>
    <p:sldId id="313" r:id="rId6"/>
    <p:sldId id="314" r:id="rId7"/>
    <p:sldId id="310" r:id="rId8"/>
    <p:sldId id="309" r:id="rId9"/>
    <p:sldId id="311" r:id="rId10"/>
    <p:sldId id="312" r:id="rId11"/>
    <p:sldId id="304" r:id="rId12"/>
    <p:sldId id="305" r:id="rId13"/>
    <p:sldId id="306" r:id="rId14"/>
    <p:sldId id="308" r:id="rId15"/>
    <p:sldId id="325" r:id="rId16"/>
    <p:sldId id="315" r:id="rId17"/>
    <p:sldId id="316" r:id="rId18"/>
    <p:sldId id="317" r:id="rId19"/>
    <p:sldId id="322" r:id="rId20"/>
    <p:sldId id="326" r:id="rId21"/>
    <p:sldId id="323" r:id="rId22"/>
    <p:sldId id="324" r:id="rId23"/>
    <p:sldId id="318" r:id="rId24"/>
    <p:sldId id="319" r:id="rId25"/>
    <p:sldId id="320" r:id="rId26"/>
    <p:sldId id="321" r:id="rId27"/>
    <p:sldId id="307" r:id="rId28"/>
    <p:sldId id="327" r:id="rId29"/>
  </p:sldIdLst>
  <p:sldSz cx="9144000" cy="6858000" type="screen4x3"/>
  <p:notesSz cx="6858000" cy="9144000"/>
  <p:custDataLst>
    <p:tags r:id="rId32"/>
  </p:custDataLst>
  <p:defaultTextStyle>
    <a:defPPr>
      <a:defRPr lang="en-US"/>
    </a:defPPr>
    <a:lvl1pPr algn="l" rtl="0" fontAlgn="base">
      <a:spcBef>
        <a:spcPct val="0"/>
      </a:spcBef>
      <a:spcAft>
        <a:spcPct val="0"/>
      </a:spcAft>
      <a:defRPr sz="3200" kern="1200">
        <a:solidFill>
          <a:schemeClr val="tx1"/>
        </a:solidFill>
        <a:latin typeface="Times New Roman" pitchFamily="18" charset="0"/>
        <a:ea typeface="+mn-ea"/>
        <a:cs typeface="+mn-cs"/>
      </a:defRPr>
    </a:lvl1pPr>
    <a:lvl2pPr marL="457200" algn="l" rtl="0" fontAlgn="base">
      <a:spcBef>
        <a:spcPct val="0"/>
      </a:spcBef>
      <a:spcAft>
        <a:spcPct val="0"/>
      </a:spcAft>
      <a:defRPr sz="3200" kern="1200">
        <a:solidFill>
          <a:schemeClr val="tx1"/>
        </a:solidFill>
        <a:latin typeface="Times New Roman" pitchFamily="18" charset="0"/>
        <a:ea typeface="+mn-ea"/>
        <a:cs typeface="+mn-cs"/>
      </a:defRPr>
    </a:lvl2pPr>
    <a:lvl3pPr marL="914400" algn="l" rtl="0" fontAlgn="base">
      <a:spcBef>
        <a:spcPct val="0"/>
      </a:spcBef>
      <a:spcAft>
        <a:spcPct val="0"/>
      </a:spcAft>
      <a:defRPr sz="3200" kern="1200">
        <a:solidFill>
          <a:schemeClr val="tx1"/>
        </a:solidFill>
        <a:latin typeface="Times New Roman" pitchFamily="18" charset="0"/>
        <a:ea typeface="+mn-ea"/>
        <a:cs typeface="+mn-cs"/>
      </a:defRPr>
    </a:lvl3pPr>
    <a:lvl4pPr marL="1371600" algn="l" rtl="0" fontAlgn="base">
      <a:spcBef>
        <a:spcPct val="0"/>
      </a:spcBef>
      <a:spcAft>
        <a:spcPct val="0"/>
      </a:spcAft>
      <a:defRPr sz="3200" kern="1200">
        <a:solidFill>
          <a:schemeClr val="tx1"/>
        </a:solidFill>
        <a:latin typeface="Times New Roman" pitchFamily="18" charset="0"/>
        <a:ea typeface="+mn-ea"/>
        <a:cs typeface="+mn-cs"/>
      </a:defRPr>
    </a:lvl4pPr>
    <a:lvl5pPr marL="1828800" algn="l" rtl="0" fontAlgn="base">
      <a:spcBef>
        <a:spcPct val="0"/>
      </a:spcBef>
      <a:spcAft>
        <a:spcPct val="0"/>
      </a:spcAft>
      <a:defRPr sz="3200" kern="1200">
        <a:solidFill>
          <a:schemeClr val="tx1"/>
        </a:solidFill>
        <a:latin typeface="Times New Roman" pitchFamily="18" charset="0"/>
        <a:ea typeface="+mn-ea"/>
        <a:cs typeface="+mn-cs"/>
      </a:defRPr>
    </a:lvl5pPr>
    <a:lvl6pPr marL="2286000" algn="l" defTabSz="914400" rtl="0" eaLnBrk="1" latinLnBrk="0" hangingPunct="1">
      <a:defRPr sz="3200" kern="1200">
        <a:solidFill>
          <a:schemeClr val="tx1"/>
        </a:solidFill>
        <a:latin typeface="Times New Roman" pitchFamily="18" charset="0"/>
        <a:ea typeface="+mn-ea"/>
        <a:cs typeface="+mn-cs"/>
      </a:defRPr>
    </a:lvl6pPr>
    <a:lvl7pPr marL="2743200" algn="l" defTabSz="914400" rtl="0" eaLnBrk="1" latinLnBrk="0" hangingPunct="1">
      <a:defRPr sz="3200" kern="1200">
        <a:solidFill>
          <a:schemeClr val="tx1"/>
        </a:solidFill>
        <a:latin typeface="Times New Roman" pitchFamily="18" charset="0"/>
        <a:ea typeface="+mn-ea"/>
        <a:cs typeface="+mn-cs"/>
      </a:defRPr>
    </a:lvl7pPr>
    <a:lvl8pPr marL="3200400" algn="l" defTabSz="914400" rtl="0" eaLnBrk="1" latinLnBrk="0" hangingPunct="1">
      <a:defRPr sz="3200" kern="1200">
        <a:solidFill>
          <a:schemeClr val="tx1"/>
        </a:solidFill>
        <a:latin typeface="Times New Roman" pitchFamily="18" charset="0"/>
        <a:ea typeface="+mn-ea"/>
        <a:cs typeface="+mn-cs"/>
      </a:defRPr>
    </a:lvl8pPr>
    <a:lvl9pPr marL="3657600" algn="l" defTabSz="914400" rtl="0" eaLnBrk="1" latinLnBrk="0" hangingPunct="1">
      <a:defRPr sz="3200" kern="1200">
        <a:solidFill>
          <a:schemeClr val="tx1"/>
        </a:solidFill>
        <a:latin typeface="Times New Roman" pitchFamily="18" charset="0"/>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2" frameSlides="1"/>
  <p:clrMru>
    <a:srgbClr val="F3F3F3"/>
    <a:srgbClr val="FD6F7D"/>
    <a:srgbClr val="008000"/>
    <a:srgbClr val="CC3399"/>
    <a:srgbClr val="FF9933"/>
    <a:srgbClr val="FF9966"/>
    <a:srgbClr val="33CC33"/>
    <a:srgbClr val="CC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26CC4FB-C389-DD46-A79F-52A5A72AC4D1}" v="43" dt="2025-11-26T05:59:12.220"/>
    <p1510:client id="{7FE6AD33-4A64-C643-B18E-34ECB7FDE66A}" v="38" dt="2025-11-25T15:57:31.991"/>
    <p1510:client id="{C5E75DFD-0108-5643-A297-37C0BFD97587}" v="40" dt="2025-11-25T18:26:43.13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342"/>
    <p:restoredTop sz="94694"/>
  </p:normalViewPr>
  <p:slideViewPr>
    <p:cSldViewPr snapToGrid="0">
      <p:cViewPr varScale="1">
        <p:scale>
          <a:sx n="117" d="100"/>
          <a:sy n="117" d="100"/>
        </p:scale>
        <p:origin x="2328" y="168"/>
      </p:cViewPr>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38"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gs" Target="tags/tag1.xml"/><Relationship Id="rId37"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ric J Prebys" userId="2423660181_tp_box_2" providerId="OAuth2" clId="{7A5D5A21-A55B-52FD-95D2-896217ECBE7C}"/>
    <pc:docChg chg="undo custSel addSld modSld">
      <pc:chgData name="Eric J Prebys" userId="2423660181_tp_box_2" providerId="OAuth2" clId="{7A5D5A21-A55B-52FD-95D2-896217ECBE7C}" dt="2025-11-26T05:58:17.321" v="11507" actId="20577"/>
      <pc:docMkLst>
        <pc:docMk/>
      </pc:docMkLst>
      <pc:sldChg chg="modSp mod">
        <pc:chgData name="Eric J Prebys" userId="2423660181_tp_box_2" providerId="OAuth2" clId="{7A5D5A21-A55B-52FD-95D2-896217ECBE7C}" dt="2025-11-26T05:58:17.321" v="11507" actId="20577"/>
        <pc:sldMkLst>
          <pc:docMk/>
          <pc:sldMk cId="697609541" sldId="304"/>
        </pc:sldMkLst>
        <pc:spChg chg="mod">
          <ac:chgData name="Eric J Prebys" userId="2423660181_tp_box_2" providerId="OAuth2" clId="{7A5D5A21-A55B-52FD-95D2-896217ECBE7C}" dt="2025-11-26T05:58:17.321" v="11507" actId="20577"/>
          <ac:spMkLst>
            <pc:docMk/>
            <pc:sldMk cId="697609541" sldId="304"/>
            <ac:spMk id="2" creationId="{397BC321-04D5-DCDC-E8B4-7FFF7A62F727}"/>
          </ac:spMkLst>
        </pc:spChg>
      </pc:sldChg>
      <pc:sldChg chg="addSp modSp new mod">
        <pc:chgData name="Eric J Prebys" userId="2423660181_tp_box_2" providerId="OAuth2" clId="{7A5D5A21-A55B-52FD-95D2-896217ECBE7C}" dt="2025-11-25T15:25:54.629" v="1120" actId="20577"/>
        <pc:sldMkLst>
          <pc:docMk/>
          <pc:sldMk cId="366487032" sldId="308"/>
        </pc:sldMkLst>
        <pc:spChg chg="mod">
          <ac:chgData name="Eric J Prebys" userId="2423660181_tp_box_2" providerId="OAuth2" clId="{7A5D5A21-A55B-52FD-95D2-896217ECBE7C}" dt="2025-11-25T15:23:58.740" v="992" actId="20577"/>
          <ac:spMkLst>
            <pc:docMk/>
            <pc:sldMk cId="366487032" sldId="308"/>
            <ac:spMk id="2" creationId="{26003299-5BF2-09B9-EBC1-E1D546B3F16F}"/>
          </ac:spMkLst>
        </pc:spChg>
        <pc:spChg chg="mod">
          <ac:chgData name="Eric J Prebys" userId="2423660181_tp_box_2" providerId="OAuth2" clId="{7A5D5A21-A55B-52FD-95D2-896217ECBE7C}" dt="2025-11-25T15:25:54.629" v="1120" actId="20577"/>
          <ac:spMkLst>
            <pc:docMk/>
            <pc:sldMk cId="366487032" sldId="308"/>
            <ac:spMk id="3" creationId="{2699E019-955A-8553-8431-02A111FCE4A5}"/>
          </ac:spMkLst>
        </pc:spChg>
        <pc:picChg chg="add mod">
          <ac:chgData name="Eric J Prebys" userId="2423660181_tp_box_2" providerId="OAuth2" clId="{7A5D5A21-A55B-52FD-95D2-896217ECBE7C}" dt="2025-11-25T15:23:53.757" v="991" actId="1076"/>
          <ac:picMkLst>
            <pc:docMk/>
            <pc:sldMk cId="366487032" sldId="308"/>
            <ac:picMk id="1026" creationId="{800FB0A8-44DC-1818-6381-9C1F53C14624}"/>
          </ac:picMkLst>
        </pc:picChg>
      </pc:sldChg>
      <pc:sldChg chg="addSp delSp modSp new mod modClrScheme chgLayout">
        <pc:chgData name="Eric J Prebys" userId="2423660181_tp_box_2" providerId="OAuth2" clId="{7A5D5A21-A55B-52FD-95D2-896217ECBE7C}" dt="2025-11-25T15:55:27.943" v="3804" actId="1076"/>
        <pc:sldMkLst>
          <pc:docMk/>
          <pc:sldMk cId="451011943" sldId="309"/>
        </pc:sldMkLst>
        <pc:spChg chg="del mod ord">
          <ac:chgData name="Eric J Prebys" userId="2423660181_tp_box_2" providerId="OAuth2" clId="{7A5D5A21-A55B-52FD-95D2-896217ECBE7C}" dt="2025-11-25T15:26:34.419" v="1138" actId="700"/>
          <ac:spMkLst>
            <pc:docMk/>
            <pc:sldMk cId="451011943" sldId="309"/>
            <ac:spMk id="2" creationId="{0E1E1EF9-F859-71A6-1D9E-E62E9A9BCEC4}"/>
          </ac:spMkLst>
        </pc:spChg>
        <pc:spChg chg="mod ord">
          <ac:chgData name="Eric J Prebys" userId="2423660181_tp_box_2" providerId="OAuth2" clId="{7A5D5A21-A55B-52FD-95D2-896217ECBE7C}" dt="2025-11-25T15:26:34.419" v="1138" actId="700"/>
          <ac:spMkLst>
            <pc:docMk/>
            <pc:sldMk cId="451011943" sldId="309"/>
            <ac:spMk id="3" creationId="{83D94471-BF86-C4CE-BC77-C381AB664E67}"/>
          </ac:spMkLst>
        </pc:spChg>
        <pc:spChg chg="mod ord">
          <ac:chgData name="Eric J Prebys" userId="2423660181_tp_box_2" providerId="OAuth2" clId="{7A5D5A21-A55B-52FD-95D2-896217ECBE7C}" dt="2025-11-25T15:26:34.419" v="1138" actId="700"/>
          <ac:spMkLst>
            <pc:docMk/>
            <pc:sldMk cId="451011943" sldId="309"/>
            <ac:spMk id="4" creationId="{A8462E89-C9AA-3C4D-37C9-CF956E812CCE}"/>
          </ac:spMkLst>
        </pc:spChg>
        <pc:spChg chg="mod ord">
          <ac:chgData name="Eric J Prebys" userId="2423660181_tp_box_2" providerId="OAuth2" clId="{7A5D5A21-A55B-52FD-95D2-896217ECBE7C}" dt="2025-11-25T15:26:34.419" v="1138" actId="700"/>
          <ac:spMkLst>
            <pc:docMk/>
            <pc:sldMk cId="451011943" sldId="309"/>
            <ac:spMk id="5" creationId="{97D3E04B-7CFA-E2BE-1845-496B69CB38E5}"/>
          </ac:spMkLst>
        </pc:spChg>
        <pc:spChg chg="add mod ord">
          <ac:chgData name="Eric J Prebys" userId="2423660181_tp_box_2" providerId="OAuth2" clId="{7A5D5A21-A55B-52FD-95D2-896217ECBE7C}" dt="2025-11-25T15:42:37.007" v="2925" actId="27636"/>
          <ac:spMkLst>
            <pc:docMk/>
            <pc:sldMk cId="451011943" sldId="309"/>
            <ac:spMk id="6" creationId="{0F2805C0-57DA-9598-5F0E-4D515B2CE348}"/>
          </ac:spMkLst>
        </pc:spChg>
        <pc:spChg chg="add mod ord">
          <ac:chgData name="Eric J Prebys" userId="2423660181_tp_box_2" providerId="OAuth2" clId="{7A5D5A21-A55B-52FD-95D2-896217ECBE7C}" dt="2025-11-25T15:55:22.495" v="3803" actId="403"/>
          <ac:spMkLst>
            <pc:docMk/>
            <pc:sldMk cId="451011943" sldId="309"/>
            <ac:spMk id="7" creationId="{059A58DD-84D1-2316-302B-539DCCBC09EC}"/>
          </ac:spMkLst>
        </pc:spChg>
        <pc:spChg chg="add">
          <ac:chgData name="Eric J Prebys" userId="2423660181_tp_box_2" providerId="OAuth2" clId="{7A5D5A21-A55B-52FD-95D2-896217ECBE7C}" dt="2025-11-25T15:29:42.850" v="1338"/>
          <ac:spMkLst>
            <pc:docMk/>
            <pc:sldMk cId="451011943" sldId="309"/>
            <ac:spMk id="8" creationId="{FD38C038-5436-93A6-74FE-4BF7C53B591C}"/>
          </ac:spMkLst>
        </pc:spChg>
        <pc:picChg chg="add mod">
          <ac:chgData name="Eric J Prebys" userId="2423660181_tp_box_2" providerId="OAuth2" clId="{7A5D5A21-A55B-52FD-95D2-896217ECBE7C}" dt="2025-11-25T15:47:37.818" v="3238" actId="1076"/>
          <ac:picMkLst>
            <pc:docMk/>
            <pc:sldMk cId="451011943" sldId="309"/>
            <ac:picMk id="9" creationId="{A8E5EEDB-2C49-F7E7-5A31-9C65BDDD5E1F}"/>
          </ac:picMkLst>
        </pc:picChg>
        <pc:picChg chg="add mod">
          <ac:chgData name="Eric J Prebys" userId="2423660181_tp_box_2" providerId="OAuth2" clId="{7A5D5A21-A55B-52FD-95D2-896217ECBE7C}" dt="2025-11-25T15:55:27.943" v="3804" actId="1076"/>
          <ac:picMkLst>
            <pc:docMk/>
            <pc:sldMk cId="451011943" sldId="309"/>
            <ac:picMk id="2052" creationId="{42152BAC-29A6-C98E-0214-0A0F83459078}"/>
          </ac:picMkLst>
        </pc:picChg>
      </pc:sldChg>
      <pc:sldChg chg="addSp delSp modSp new mod modClrScheme chgLayout">
        <pc:chgData name="Eric J Prebys" userId="2423660181_tp_box_2" providerId="OAuth2" clId="{7A5D5A21-A55B-52FD-95D2-896217ECBE7C}" dt="2025-11-26T05:57:50.206" v="11473" actId="20577"/>
        <pc:sldMkLst>
          <pc:docMk/>
          <pc:sldMk cId="698349836" sldId="310"/>
        </pc:sldMkLst>
        <pc:spChg chg="del mod ord">
          <ac:chgData name="Eric J Prebys" userId="2423660181_tp_box_2" providerId="OAuth2" clId="{7A5D5A21-A55B-52FD-95D2-896217ECBE7C}" dt="2025-11-25T15:30:56.045" v="1413" actId="700"/>
          <ac:spMkLst>
            <pc:docMk/>
            <pc:sldMk cId="698349836" sldId="310"/>
            <ac:spMk id="2" creationId="{D8D2AB50-8BB2-9442-25E2-75E0FC0CB236}"/>
          </ac:spMkLst>
        </pc:spChg>
        <pc:spChg chg="mod ord">
          <ac:chgData name="Eric J Prebys" userId="2423660181_tp_box_2" providerId="OAuth2" clId="{7A5D5A21-A55B-52FD-95D2-896217ECBE7C}" dt="2025-11-25T15:30:56.045" v="1413" actId="700"/>
          <ac:spMkLst>
            <pc:docMk/>
            <pc:sldMk cId="698349836" sldId="310"/>
            <ac:spMk id="3" creationId="{03FC9BA0-C438-F3DA-1145-07C7CB1AF530}"/>
          </ac:spMkLst>
        </pc:spChg>
        <pc:spChg chg="mod ord">
          <ac:chgData name="Eric J Prebys" userId="2423660181_tp_box_2" providerId="OAuth2" clId="{7A5D5A21-A55B-52FD-95D2-896217ECBE7C}" dt="2025-11-25T15:30:56.045" v="1413" actId="700"/>
          <ac:spMkLst>
            <pc:docMk/>
            <pc:sldMk cId="698349836" sldId="310"/>
            <ac:spMk id="4" creationId="{211FB5C3-8F5D-7D64-E8F4-765DD7D41AAC}"/>
          </ac:spMkLst>
        </pc:spChg>
        <pc:spChg chg="mod ord">
          <ac:chgData name="Eric J Prebys" userId="2423660181_tp_box_2" providerId="OAuth2" clId="{7A5D5A21-A55B-52FD-95D2-896217ECBE7C}" dt="2025-11-25T15:30:56.045" v="1413" actId="700"/>
          <ac:spMkLst>
            <pc:docMk/>
            <pc:sldMk cId="698349836" sldId="310"/>
            <ac:spMk id="5" creationId="{E8381E74-188F-4CAD-C778-94807373B6F6}"/>
          </ac:spMkLst>
        </pc:spChg>
        <pc:spChg chg="add mod ord">
          <ac:chgData name="Eric J Prebys" userId="2423660181_tp_box_2" providerId="OAuth2" clId="{7A5D5A21-A55B-52FD-95D2-896217ECBE7C}" dt="2025-11-26T05:57:50.206" v="11473" actId="20577"/>
          <ac:spMkLst>
            <pc:docMk/>
            <pc:sldMk cId="698349836" sldId="310"/>
            <ac:spMk id="6" creationId="{544F0311-9B39-43C8-240F-8387F1A8545E}"/>
          </ac:spMkLst>
        </pc:spChg>
        <pc:spChg chg="add mod ord">
          <ac:chgData name="Eric J Prebys" userId="2423660181_tp_box_2" providerId="OAuth2" clId="{7A5D5A21-A55B-52FD-95D2-896217ECBE7C}" dt="2025-11-26T05:57:04.501" v="11435" actId="20577"/>
          <ac:spMkLst>
            <pc:docMk/>
            <pc:sldMk cId="698349836" sldId="310"/>
            <ac:spMk id="7" creationId="{613DD474-D5E9-9B9D-37B2-89CD1634C095}"/>
          </ac:spMkLst>
        </pc:spChg>
        <pc:picChg chg="add mod">
          <ac:chgData name="Eric J Prebys" userId="2423660181_tp_box_2" providerId="OAuth2" clId="{7A5D5A21-A55B-52FD-95D2-896217ECBE7C}" dt="2025-11-25T15:37:10.192" v="2052" actId="14100"/>
          <ac:picMkLst>
            <pc:docMk/>
            <pc:sldMk cId="698349836" sldId="310"/>
            <ac:picMk id="8" creationId="{90A4EE26-CE68-22F7-C22A-7C5CE4B17B18}"/>
          </ac:picMkLst>
        </pc:picChg>
      </pc:sldChg>
      <pc:sldChg chg="addSp modSp new mod modAnim">
        <pc:chgData name="Eric J Prebys" userId="2423660181_tp_box_2" providerId="OAuth2" clId="{7A5D5A21-A55B-52FD-95D2-896217ECBE7C}" dt="2025-11-25T17:11:34.866" v="4842" actId="1076"/>
        <pc:sldMkLst>
          <pc:docMk/>
          <pc:sldMk cId="2280677010" sldId="311"/>
        </pc:sldMkLst>
        <pc:spChg chg="mod">
          <ac:chgData name="Eric J Prebys" userId="2423660181_tp_box_2" providerId="OAuth2" clId="{7A5D5A21-A55B-52FD-95D2-896217ECBE7C}" dt="2025-11-25T16:57:28.238" v="3840" actId="20577"/>
          <ac:spMkLst>
            <pc:docMk/>
            <pc:sldMk cId="2280677010" sldId="311"/>
            <ac:spMk id="2" creationId="{5B5F0749-3A67-7906-03BE-7BB19D846E8D}"/>
          </ac:spMkLst>
        </pc:spChg>
        <pc:spChg chg="mod">
          <ac:chgData name="Eric J Prebys" userId="2423660181_tp_box_2" providerId="OAuth2" clId="{7A5D5A21-A55B-52FD-95D2-896217ECBE7C}" dt="2025-11-25T17:10:57.514" v="4788" actId="20577"/>
          <ac:spMkLst>
            <pc:docMk/>
            <pc:sldMk cId="2280677010" sldId="311"/>
            <ac:spMk id="3" creationId="{B8D29E56-FDFF-3260-6A1F-4F0104A69B19}"/>
          </ac:spMkLst>
        </pc:spChg>
        <pc:spChg chg="add mod">
          <ac:chgData name="Eric J Prebys" userId="2423660181_tp_box_2" providerId="OAuth2" clId="{7A5D5A21-A55B-52FD-95D2-896217ECBE7C}" dt="2025-11-25T17:11:34.866" v="4842" actId="1076"/>
          <ac:spMkLst>
            <pc:docMk/>
            <pc:sldMk cId="2280677010" sldId="311"/>
            <ac:spMk id="8" creationId="{1E91D582-E824-AB12-0F20-A02ED24A8069}"/>
          </ac:spMkLst>
        </pc:spChg>
        <pc:picChg chg="add mod">
          <ac:chgData name="Eric J Prebys" userId="2423660181_tp_box_2" providerId="OAuth2" clId="{7A5D5A21-A55B-52FD-95D2-896217ECBE7C}" dt="2025-11-25T17:11:01.225" v="4789" actId="1076"/>
          <ac:picMkLst>
            <pc:docMk/>
            <pc:sldMk cId="2280677010" sldId="311"/>
            <ac:picMk id="7" creationId="{900EEAE6-7F19-6D12-AAD1-A104A9016BC8}"/>
          </ac:picMkLst>
        </pc:picChg>
        <pc:picChg chg="add mod">
          <ac:chgData name="Eric J Prebys" userId="2423660181_tp_box_2" providerId="OAuth2" clId="{7A5D5A21-A55B-52FD-95D2-896217ECBE7C}" dt="2025-11-25T17:00:39.468" v="4182" actId="1035"/>
          <ac:picMkLst>
            <pc:docMk/>
            <pc:sldMk cId="2280677010" sldId="311"/>
            <ac:picMk id="1026" creationId="{F384DB4A-A843-DEDC-2CF8-67D927BDE4BE}"/>
          </ac:picMkLst>
        </pc:picChg>
      </pc:sldChg>
      <pc:sldChg chg="addSp modSp new mod">
        <pc:chgData name="Eric J Prebys" userId="2423660181_tp_box_2" providerId="OAuth2" clId="{7A5D5A21-A55B-52FD-95D2-896217ECBE7C}" dt="2025-11-25T17:18:31.319" v="5345" actId="20577"/>
        <pc:sldMkLst>
          <pc:docMk/>
          <pc:sldMk cId="4287263809" sldId="312"/>
        </pc:sldMkLst>
        <pc:spChg chg="mod">
          <ac:chgData name="Eric J Prebys" userId="2423660181_tp_box_2" providerId="OAuth2" clId="{7A5D5A21-A55B-52FD-95D2-896217ECBE7C}" dt="2025-11-25T17:13:32.363" v="4872" actId="20577"/>
          <ac:spMkLst>
            <pc:docMk/>
            <pc:sldMk cId="4287263809" sldId="312"/>
            <ac:spMk id="2" creationId="{B8520B66-A8C0-F562-7BAB-86E270710310}"/>
          </ac:spMkLst>
        </pc:spChg>
        <pc:spChg chg="mod">
          <ac:chgData name="Eric J Prebys" userId="2423660181_tp_box_2" providerId="OAuth2" clId="{7A5D5A21-A55B-52FD-95D2-896217ECBE7C}" dt="2025-11-25T17:18:31.319" v="5345" actId="20577"/>
          <ac:spMkLst>
            <pc:docMk/>
            <pc:sldMk cId="4287263809" sldId="312"/>
            <ac:spMk id="3" creationId="{2C581D2A-85A2-6405-20D5-996D010AF8FC}"/>
          </ac:spMkLst>
        </pc:spChg>
        <pc:picChg chg="add mod">
          <ac:chgData name="Eric J Prebys" userId="2423660181_tp_box_2" providerId="OAuth2" clId="{7A5D5A21-A55B-52FD-95D2-896217ECBE7C}" dt="2025-11-25T17:15:58.888" v="5042" actId="1076"/>
          <ac:picMkLst>
            <pc:docMk/>
            <pc:sldMk cId="4287263809" sldId="312"/>
            <ac:picMk id="2050" creationId="{6ECC46A6-5AE6-5270-1676-3EDAF0D7FB14}"/>
          </ac:picMkLst>
        </pc:picChg>
      </pc:sldChg>
      <pc:sldChg chg="addSp modSp new mod modClrScheme chgLayout">
        <pc:chgData name="Eric J Prebys" userId="2423660181_tp_box_2" providerId="OAuth2" clId="{7A5D5A21-A55B-52FD-95D2-896217ECBE7C}" dt="2025-11-25T17:32:19.875" v="6580" actId="121"/>
        <pc:sldMkLst>
          <pc:docMk/>
          <pc:sldMk cId="3092763371" sldId="313"/>
        </pc:sldMkLst>
        <pc:spChg chg="mod ord">
          <ac:chgData name="Eric J Prebys" userId="2423660181_tp_box_2" providerId="OAuth2" clId="{7A5D5A21-A55B-52FD-95D2-896217ECBE7C}" dt="2025-11-25T17:19:25.071" v="5411" actId="700"/>
          <ac:spMkLst>
            <pc:docMk/>
            <pc:sldMk cId="3092763371" sldId="313"/>
            <ac:spMk id="2" creationId="{171D01B4-9F22-FC58-1385-52B67A5AA077}"/>
          </ac:spMkLst>
        </pc:spChg>
        <pc:spChg chg="mod ord">
          <ac:chgData name="Eric J Prebys" userId="2423660181_tp_box_2" providerId="OAuth2" clId="{7A5D5A21-A55B-52FD-95D2-896217ECBE7C}" dt="2025-11-25T17:19:25.071" v="5411" actId="700"/>
          <ac:spMkLst>
            <pc:docMk/>
            <pc:sldMk cId="3092763371" sldId="313"/>
            <ac:spMk id="3" creationId="{92A27FC3-4B66-DB1D-5788-6203A1C395F1}"/>
          </ac:spMkLst>
        </pc:spChg>
        <pc:spChg chg="mod ord">
          <ac:chgData name="Eric J Prebys" userId="2423660181_tp_box_2" providerId="OAuth2" clId="{7A5D5A21-A55B-52FD-95D2-896217ECBE7C}" dt="2025-11-25T17:19:25.071" v="5411" actId="700"/>
          <ac:spMkLst>
            <pc:docMk/>
            <pc:sldMk cId="3092763371" sldId="313"/>
            <ac:spMk id="4" creationId="{362FAC6D-78FB-D7C7-18FC-15E11F70845C}"/>
          </ac:spMkLst>
        </pc:spChg>
        <pc:spChg chg="mod ord">
          <ac:chgData name="Eric J Prebys" userId="2423660181_tp_box_2" providerId="OAuth2" clId="{7A5D5A21-A55B-52FD-95D2-896217ECBE7C}" dt="2025-11-25T17:19:25.071" v="5411" actId="700"/>
          <ac:spMkLst>
            <pc:docMk/>
            <pc:sldMk cId="3092763371" sldId="313"/>
            <ac:spMk id="5" creationId="{7C6991DC-CF8C-5395-9E21-55380F50DBDC}"/>
          </ac:spMkLst>
        </pc:spChg>
        <pc:spChg chg="add mod ord">
          <ac:chgData name="Eric J Prebys" userId="2423660181_tp_box_2" providerId="OAuth2" clId="{7A5D5A21-A55B-52FD-95D2-896217ECBE7C}" dt="2025-11-25T17:31:09.610" v="6479" actId="20577"/>
          <ac:spMkLst>
            <pc:docMk/>
            <pc:sldMk cId="3092763371" sldId="313"/>
            <ac:spMk id="6" creationId="{2EEDD6B1-88E8-9AA8-9AC6-0CEAC5C975EE}"/>
          </ac:spMkLst>
        </pc:spChg>
        <pc:spChg chg="add mod">
          <ac:chgData name="Eric J Prebys" userId="2423660181_tp_box_2" providerId="OAuth2" clId="{7A5D5A21-A55B-52FD-95D2-896217ECBE7C}" dt="2025-11-25T17:32:19.875" v="6580" actId="121"/>
          <ac:spMkLst>
            <pc:docMk/>
            <pc:sldMk cId="3092763371" sldId="313"/>
            <ac:spMk id="7" creationId="{E423157F-7A56-A4C9-DDBA-548E34779848}"/>
          </ac:spMkLst>
        </pc:spChg>
      </pc:sldChg>
      <pc:sldChg chg="addSp modSp new mod">
        <pc:chgData name="Eric J Prebys" userId="2423660181_tp_box_2" providerId="OAuth2" clId="{7A5D5A21-A55B-52FD-95D2-896217ECBE7C}" dt="2025-11-25T18:21:04.934" v="8096" actId="114"/>
        <pc:sldMkLst>
          <pc:docMk/>
          <pc:sldMk cId="2734608483" sldId="314"/>
        </pc:sldMkLst>
        <pc:spChg chg="mod">
          <ac:chgData name="Eric J Prebys" userId="2423660181_tp_box_2" providerId="OAuth2" clId="{7A5D5A21-A55B-52FD-95D2-896217ECBE7C}" dt="2025-11-25T17:38:32.579" v="6617" actId="20577"/>
          <ac:spMkLst>
            <pc:docMk/>
            <pc:sldMk cId="2734608483" sldId="314"/>
            <ac:spMk id="2" creationId="{B720DBC9-C969-50CD-2FB5-E28AA0318690}"/>
          </ac:spMkLst>
        </pc:spChg>
        <pc:spChg chg="mod">
          <ac:chgData name="Eric J Prebys" userId="2423660181_tp_box_2" providerId="OAuth2" clId="{7A5D5A21-A55B-52FD-95D2-896217ECBE7C}" dt="2025-11-25T18:21:04.934" v="8096" actId="114"/>
          <ac:spMkLst>
            <pc:docMk/>
            <pc:sldMk cId="2734608483" sldId="314"/>
            <ac:spMk id="3" creationId="{934F8871-CFDA-8ABA-2B76-A32A505F380C}"/>
          </ac:spMkLst>
        </pc:spChg>
        <pc:spChg chg="add mod">
          <ac:chgData name="Eric J Prebys" userId="2423660181_tp_box_2" providerId="OAuth2" clId="{7A5D5A21-A55B-52FD-95D2-896217ECBE7C}" dt="2025-11-25T18:17:03.288" v="7935" actId="121"/>
          <ac:spMkLst>
            <pc:docMk/>
            <pc:sldMk cId="2734608483" sldId="314"/>
            <ac:spMk id="7" creationId="{B1E62D8D-BF0A-A362-09AC-D349029A1262}"/>
          </ac:spMkLst>
        </pc:spChg>
      </pc:sldChg>
      <pc:sldChg chg="modSp new mod">
        <pc:chgData name="Eric J Prebys" userId="2423660181_tp_box_2" providerId="OAuth2" clId="{7A5D5A21-A55B-52FD-95D2-896217ECBE7C}" dt="2025-11-25T18:25:32.894" v="8433" actId="20577"/>
        <pc:sldMkLst>
          <pc:docMk/>
          <pc:sldMk cId="3230357853" sldId="315"/>
        </pc:sldMkLst>
        <pc:spChg chg="mod">
          <ac:chgData name="Eric J Prebys" userId="2423660181_tp_box_2" providerId="OAuth2" clId="{7A5D5A21-A55B-52FD-95D2-896217ECBE7C}" dt="2025-11-25T18:21:35.753" v="8143" actId="20577"/>
          <ac:spMkLst>
            <pc:docMk/>
            <pc:sldMk cId="3230357853" sldId="315"/>
            <ac:spMk id="2" creationId="{4401B4B2-ECEE-0E78-8A16-DB2F7E2B2E51}"/>
          </ac:spMkLst>
        </pc:spChg>
        <pc:spChg chg="mod">
          <ac:chgData name="Eric J Prebys" userId="2423660181_tp_box_2" providerId="OAuth2" clId="{7A5D5A21-A55B-52FD-95D2-896217ECBE7C}" dt="2025-11-25T18:25:32.894" v="8433" actId="20577"/>
          <ac:spMkLst>
            <pc:docMk/>
            <pc:sldMk cId="3230357853" sldId="315"/>
            <ac:spMk id="3" creationId="{088D2EB9-3636-23A6-2358-B83A6D058D19}"/>
          </ac:spMkLst>
        </pc:spChg>
      </pc:sldChg>
      <pc:sldChg chg="addSp modSp new mod">
        <pc:chgData name="Eric J Prebys" userId="2423660181_tp_box_2" providerId="OAuth2" clId="{7A5D5A21-A55B-52FD-95D2-896217ECBE7C}" dt="2025-11-26T05:16:55.896" v="8998" actId="1076"/>
        <pc:sldMkLst>
          <pc:docMk/>
          <pc:sldMk cId="3966210704" sldId="322"/>
        </pc:sldMkLst>
        <pc:spChg chg="mod">
          <ac:chgData name="Eric J Prebys" userId="2423660181_tp_box_2" providerId="OAuth2" clId="{7A5D5A21-A55B-52FD-95D2-896217ECBE7C}" dt="2025-11-26T05:03:22.583" v="8466" actId="20577"/>
          <ac:spMkLst>
            <pc:docMk/>
            <pc:sldMk cId="3966210704" sldId="322"/>
            <ac:spMk id="2" creationId="{98377967-E3A8-10CB-0259-CED2A005281B}"/>
          </ac:spMkLst>
        </pc:spChg>
        <pc:spChg chg="mod">
          <ac:chgData name="Eric J Prebys" userId="2423660181_tp_box_2" providerId="OAuth2" clId="{7A5D5A21-A55B-52FD-95D2-896217ECBE7C}" dt="2025-11-26T05:16:52.506" v="8997" actId="20577"/>
          <ac:spMkLst>
            <pc:docMk/>
            <pc:sldMk cId="3966210704" sldId="322"/>
            <ac:spMk id="3" creationId="{2149DFB7-0E12-6240-2B5F-7CD2EDD5722A}"/>
          </ac:spMkLst>
        </pc:spChg>
        <pc:picChg chg="add mod">
          <ac:chgData name="Eric J Prebys" userId="2423660181_tp_box_2" providerId="OAuth2" clId="{7A5D5A21-A55B-52FD-95D2-896217ECBE7C}" dt="2025-11-26T05:16:55.896" v="8998" actId="1076"/>
          <ac:picMkLst>
            <pc:docMk/>
            <pc:sldMk cId="3966210704" sldId="322"/>
            <ac:picMk id="1026" creationId="{BC1558B6-DBEA-35D6-3386-3B4432FFE2B9}"/>
          </ac:picMkLst>
        </pc:picChg>
      </pc:sldChg>
      <pc:sldChg chg="addSp modSp new mod">
        <pc:chgData name="Eric J Prebys" userId="2423660181_tp_box_2" providerId="OAuth2" clId="{7A5D5A21-A55B-52FD-95D2-896217ECBE7C}" dt="2025-11-26T05:34:23.840" v="10357" actId="20577"/>
        <pc:sldMkLst>
          <pc:docMk/>
          <pc:sldMk cId="60242285" sldId="323"/>
        </pc:sldMkLst>
        <pc:spChg chg="mod">
          <ac:chgData name="Eric J Prebys" userId="2423660181_tp_box_2" providerId="OAuth2" clId="{7A5D5A21-A55B-52FD-95D2-896217ECBE7C}" dt="2025-11-26T05:17:22.227" v="9015" actId="20577"/>
          <ac:spMkLst>
            <pc:docMk/>
            <pc:sldMk cId="60242285" sldId="323"/>
            <ac:spMk id="2" creationId="{4FF839CB-DAF6-A059-5624-740A35267CF9}"/>
          </ac:spMkLst>
        </pc:spChg>
        <pc:spChg chg="mod">
          <ac:chgData name="Eric J Prebys" userId="2423660181_tp_box_2" providerId="OAuth2" clId="{7A5D5A21-A55B-52FD-95D2-896217ECBE7C}" dt="2025-11-26T05:34:23.840" v="10357" actId="20577"/>
          <ac:spMkLst>
            <pc:docMk/>
            <pc:sldMk cId="60242285" sldId="323"/>
            <ac:spMk id="3" creationId="{40F93F5B-C964-3A6F-BA4B-FB9F6801C400}"/>
          </ac:spMkLst>
        </pc:spChg>
        <pc:picChg chg="add mod">
          <ac:chgData name="Eric J Prebys" userId="2423660181_tp_box_2" providerId="OAuth2" clId="{7A5D5A21-A55B-52FD-95D2-896217ECBE7C}" dt="2025-11-26T05:31:10.260" v="9956" actId="1076"/>
          <ac:picMkLst>
            <pc:docMk/>
            <pc:sldMk cId="60242285" sldId="323"/>
            <ac:picMk id="2050" creationId="{FAE08AE7-7F97-24F5-0F70-FC27F9CD6C01}"/>
          </ac:picMkLst>
        </pc:picChg>
        <pc:picChg chg="add mod">
          <ac:chgData name="Eric J Prebys" userId="2423660181_tp_box_2" providerId="OAuth2" clId="{7A5D5A21-A55B-52FD-95D2-896217ECBE7C}" dt="2025-11-26T05:30:10.233" v="9882" actId="1076"/>
          <ac:picMkLst>
            <pc:docMk/>
            <pc:sldMk cId="60242285" sldId="323"/>
            <ac:picMk id="2052" creationId="{32E376C7-1BED-4093-D3CD-BB0409E07AC1}"/>
          </ac:picMkLst>
        </pc:picChg>
      </pc:sldChg>
      <pc:sldChg chg="addSp modSp new mod">
        <pc:chgData name="Eric J Prebys" userId="2423660181_tp_box_2" providerId="OAuth2" clId="{7A5D5A21-A55B-52FD-95D2-896217ECBE7C}" dt="2025-11-26T05:51:22.202" v="11427" actId="20577"/>
        <pc:sldMkLst>
          <pc:docMk/>
          <pc:sldMk cId="481153656" sldId="324"/>
        </pc:sldMkLst>
        <pc:spChg chg="mod">
          <ac:chgData name="Eric J Prebys" userId="2423660181_tp_box_2" providerId="OAuth2" clId="{7A5D5A21-A55B-52FD-95D2-896217ECBE7C}" dt="2025-11-26T05:35:40.459" v="10383" actId="20577"/>
          <ac:spMkLst>
            <pc:docMk/>
            <pc:sldMk cId="481153656" sldId="324"/>
            <ac:spMk id="2" creationId="{F17368FD-EACC-033A-2088-EFD955FD4FC3}"/>
          </ac:spMkLst>
        </pc:spChg>
        <pc:spChg chg="mod">
          <ac:chgData name="Eric J Prebys" userId="2423660181_tp_box_2" providerId="OAuth2" clId="{7A5D5A21-A55B-52FD-95D2-896217ECBE7C}" dt="2025-11-26T05:51:22.202" v="11427" actId="20577"/>
          <ac:spMkLst>
            <pc:docMk/>
            <pc:sldMk cId="481153656" sldId="324"/>
            <ac:spMk id="3" creationId="{498C4681-319A-FE6A-B96D-DC4B9856201F}"/>
          </ac:spMkLst>
        </pc:spChg>
        <pc:spChg chg="add mod">
          <ac:chgData name="Eric J Prebys" userId="2423660181_tp_box_2" providerId="OAuth2" clId="{7A5D5A21-A55B-52FD-95D2-896217ECBE7C}" dt="2025-11-26T05:41:43.617" v="10865" actId="1076"/>
          <ac:spMkLst>
            <pc:docMk/>
            <pc:sldMk cId="481153656" sldId="324"/>
            <ac:spMk id="7" creationId="{9634F008-F334-1058-4747-1E35BB66E2F2}"/>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5D641E0-C0FB-FB45-BE20-B5E285E46BDA}" type="datetimeFigureOut">
              <a:rPr lang="en-US" smtClean="0"/>
              <a:t>11/26/25</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B2CD667F-4C0A-F045-9861-4468224AED64}" type="slidenum">
              <a:rPr lang="en-US" smtClean="0"/>
              <a:t>‹#›</a:t>
            </a:fld>
            <a:endParaRPr lang="en-US"/>
          </a:p>
        </p:txBody>
      </p:sp>
    </p:spTree>
    <p:extLst>
      <p:ext uri="{BB962C8B-B14F-4D97-AF65-F5344CB8AC3E}">
        <p14:creationId xmlns:p14="http://schemas.microsoft.com/office/powerpoint/2010/main" val="364359655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pPr>
              <a:defRPr/>
            </a:pPr>
            <a:endParaRPr lang="en-US"/>
          </a:p>
        </p:txBody>
      </p:sp>
      <p:sp>
        <p:nvSpPr>
          <p:cNvPr id="4099" name="Rectangle 3"/>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pPr>
              <a:defRPr/>
            </a:pPr>
            <a:endParaRPr lang="en-US"/>
          </a:p>
        </p:txBody>
      </p:sp>
      <p:sp>
        <p:nvSpPr>
          <p:cNvPr id="27652"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4101"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102"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pPr>
              <a:defRPr/>
            </a:pPr>
            <a:endParaRPr lang="en-US"/>
          </a:p>
        </p:txBody>
      </p:sp>
      <p:sp>
        <p:nvSpPr>
          <p:cNvPr id="4103"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pPr>
              <a:defRPr/>
            </a:pPr>
            <a:fld id="{840E8FAF-0EB9-4F3C-9D18-30F5214B3A3C}" type="slidenum">
              <a:rPr lang="en-US"/>
              <a:pPr>
                <a:defRPr/>
              </a:pPr>
              <a:t>‹#›</a:t>
            </a:fld>
            <a:endParaRPr lang="en-US"/>
          </a:p>
        </p:txBody>
      </p:sp>
    </p:spTree>
    <p:extLst>
      <p:ext uri="{BB962C8B-B14F-4D97-AF65-F5344CB8AC3E}">
        <p14:creationId xmlns:p14="http://schemas.microsoft.com/office/powerpoint/2010/main" val="1429168788"/>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3448882"/>
            <a:ext cx="7848600" cy="1927225"/>
          </a:xfrm>
        </p:spPr>
        <p:txBody>
          <a:bodyPr anchor="b">
            <a:noAutofit/>
          </a:bodyPr>
          <a:lstStyle>
            <a:lvl1pPr>
              <a:defRPr sz="5400" cap="all" baseline="0"/>
            </a:lvl1pPr>
          </a:lstStyle>
          <a:p>
            <a:r>
              <a:rPr lang="en-US"/>
              <a:t>Click to edit Master title style</a:t>
            </a:r>
            <a:endParaRPr lang="en-US" dirty="0"/>
          </a:p>
        </p:txBody>
      </p:sp>
      <p:sp>
        <p:nvSpPr>
          <p:cNvPr id="3" name="Subtitle 2"/>
          <p:cNvSpPr>
            <a:spLocks noGrp="1"/>
          </p:cNvSpPr>
          <p:nvPr>
            <p:ph type="subTitle" idx="1"/>
          </p:nvPr>
        </p:nvSpPr>
        <p:spPr>
          <a:xfrm>
            <a:off x="685800" y="5582482"/>
            <a:ext cx="6400800" cy="554404"/>
          </a:xfrm>
        </p:spPr>
        <p:txBody>
          <a:bodyPr/>
          <a:lstStyle>
            <a:lvl1pPr marL="0" indent="0" algn="l">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r>
              <a:rPr lang="en-US"/>
              <a:t>FRS-003-009 - Fall 2025</a:t>
            </a:r>
          </a:p>
        </p:txBody>
      </p:sp>
      <p:sp>
        <p:nvSpPr>
          <p:cNvPr id="5" name="Footer Placeholder 4"/>
          <p:cNvSpPr>
            <a:spLocks noGrp="1"/>
          </p:cNvSpPr>
          <p:nvPr>
            <p:ph type="ftr" sz="quarter" idx="11"/>
          </p:nvPr>
        </p:nvSpPr>
        <p:spPr/>
        <p:txBody>
          <a:bodyPr/>
          <a:lstStyle/>
          <a:p>
            <a:r>
              <a:rPr lang="en-US"/>
              <a:t>Science and Politics</a:t>
            </a:r>
          </a:p>
        </p:txBody>
      </p:sp>
      <p:sp>
        <p:nvSpPr>
          <p:cNvPr id="6" name="Slide Number Placeholder 5"/>
          <p:cNvSpPr>
            <a:spLocks noGrp="1"/>
          </p:cNvSpPr>
          <p:nvPr>
            <p:ph type="sldNum" sz="quarter" idx="12"/>
          </p:nvPr>
        </p:nvSpPr>
        <p:spPr/>
        <p:txBody>
          <a:bodyPr/>
          <a:lstStyle/>
          <a:p>
            <a:fld id="{D739C4FB-7D33-419B-8833-D1372BFD11C8}" type="slidenum">
              <a:rPr lang="en-US" smtClean="0"/>
              <a:t>‹#›</a:t>
            </a:fld>
            <a:endParaRPr lang="en-US"/>
          </a:p>
        </p:txBody>
      </p:sp>
      <p:cxnSp>
        <p:nvCxnSpPr>
          <p:cNvPr id="8" name="Straight Connector 7"/>
          <p:cNvCxnSpPr/>
          <p:nvPr/>
        </p:nvCxnSpPr>
        <p:spPr>
          <a:xfrm flipV="1">
            <a:off x="294106" y="5472156"/>
            <a:ext cx="8643661" cy="364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p:fade thruBlk="1"/>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a:defRPr/>
            </a:pPr>
            <a:r>
              <a:rPr lang="en-US"/>
              <a:t>FRS-003-009 - Fall 2025</a:t>
            </a:r>
            <a:endParaRPr lang="en-US" dirty="0"/>
          </a:p>
        </p:txBody>
      </p:sp>
      <p:sp>
        <p:nvSpPr>
          <p:cNvPr id="5" name="Footer Placeholder 4"/>
          <p:cNvSpPr>
            <a:spLocks noGrp="1"/>
          </p:cNvSpPr>
          <p:nvPr>
            <p:ph type="ftr" sz="quarter" idx="11"/>
          </p:nvPr>
        </p:nvSpPr>
        <p:spPr/>
        <p:txBody>
          <a:bodyPr/>
          <a:lstStyle/>
          <a:p>
            <a:pPr>
              <a:defRPr/>
            </a:pPr>
            <a:r>
              <a:rPr lang="en-US"/>
              <a:t>Science and Politics</a:t>
            </a:r>
            <a:endParaRPr lang="en-US">
              <a:latin typeface="+mn-lt"/>
            </a:endParaRPr>
          </a:p>
        </p:txBody>
      </p:sp>
      <p:sp>
        <p:nvSpPr>
          <p:cNvPr id="6" name="Slide Number Placeholder 5"/>
          <p:cNvSpPr>
            <a:spLocks noGrp="1"/>
          </p:cNvSpPr>
          <p:nvPr>
            <p:ph type="sldNum" sz="quarter" idx="12"/>
          </p:nvPr>
        </p:nvSpPr>
        <p:spPr/>
        <p:txBody>
          <a:bodyPr/>
          <a:lstStyle/>
          <a:p>
            <a:pPr>
              <a:defRPr/>
            </a:pPr>
            <a:fld id="{8309CFA1-B09C-442F-85C3-919131D33D24}" type="slidenum">
              <a:rPr lang="en-US" smtClean="0"/>
              <a:pPr>
                <a:defRPr/>
              </a:pPr>
              <a:t>‹#›</a:t>
            </a:fld>
            <a:endParaRPr lang="en-US"/>
          </a:p>
        </p:txBody>
      </p:sp>
    </p:spTree>
  </p:cSld>
  <p:clrMapOvr>
    <a:masterClrMapping/>
  </p:clrMapOvr>
  <p:transition>
    <p:fade thruBlk="1"/>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609600"/>
            <a:ext cx="2057400" cy="5867400"/>
          </a:xfrm>
        </p:spPr>
        <p:txBody>
          <a:bodyPr vert="eaVert" anchor="b"/>
          <a:lstStyle/>
          <a:p>
            <a:r>
              <a:rPr lang="en-US"/>
              <a:t>Click to edit Master title style</a:t>
            </a:r>
            <a:endParaRPr lang="en-US" dirty="0"/>
          </a:p>
        </p:txBody>
      </p:sp>
      <p:sp>
        <p:nvSpPr>
          <p:cNvPr id="3" name="Vertical Text Placeholder 2"/>
          <p:cNvSpPr>
            <a:spLocks noGrp="1"/>
          </p:cNvSpPr>
          <p:nvPr>
            <p:ph type="body" orient="vert" idx="1"/>
          </p:nvPr>
        </p:nvSpPr>
        <p:spPr>
          <a:xfrm>
            <a:off x="457200" y="609600"/>
            <a:ext cx="60198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a:defRPr/>
            </a:pPr>
            <a:r>
              <a:rPr lang="en-US"/>
              <a:t>FRS-003-009 - Fall 2025</a:t>
            </a:r>
          </a:p>
        </p:txBody>
      </p:sp>
      <p:sp>
        <p:nvSpPr>
          <p:cNvPr id="5" name="Footer Placeholder 4"/>
          <p:cNvSpPr>
            <a:spLocks noGrp="1"/>
          </p:cNvSpPr>
          <p:nvPr>
            <p:ph type="ftr" sz="quarter" idx="11"/>
          </p:nvPr>
        </p:nvSpPr>
        <p:spPr/>
        <p:txBody>
          <a:bodyPr/>
          <a:lstStyle/>
          <a:p>
            <a:pPr>
              <a:defRPr/>
            </a:pPr>
            <a:r>
              <a:rPr lang="en-US"/>
              <a:t>Science and Politics</a:t>
            </a:r>
            <a:endParaRPr lang="en-US">
              <a:latin typeface="+mn-lt"/>
            </a:endParaRPr>
          </a:p>
        </p:txBody>
      </p:sp>
      <p:sp>
        <p:nvSpPr>
          <p:cNvPr id="6" name="Slide Number Placeholder 5"/>
          <p:cNvSpPr>
            <a:spLocks noGrp="1"/>
          </p:cNvSpPr>
          <p:nvPr>
            <p:ph type="sldNum" sz="quarter" idx="12"/>
          </p:nvPr>
        </p:nvSpPr>
        <p:spPr/>
        <p:txBody>
          <a:bodyPr/>
          <a:lstStyle/>
          <a:p>
            <a:pPr>
              <a:defRPr/>
            </a:pPr>
            <a:fld id="{05B137E2-35D0-4667-9362-8260FF57AB09}" type="slidenum">
              <a:rPr lang="en-US" smtClean="0"/>
              <a:pPr>
                <a:defRPr/>
              </a:pPr>
              <a:t>‹#›</a:t>
            </a:fld>
            <a:endParaRPr lang="en-US"/>
          </a:p>
        </p:txBody>
      </p:sp>
    </p:spTree>
  </p:cSld>
  <p:clrMapOvr>
    <a:masterClrMapping/>
  </p:clrMapOvr>
  <p:transition>
    <p:fade thruBlk="1"/>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a:defRPr/>
            </a:pPr>
            <a:r>
              <a:rPr lang="en-US"/>
              <a:t>FRS-003-009 - Fall 2025</a:t>
            </a:r>
            <a:endParaRPr lang="en-US" dirty="0"/>
          </a:p>
        </p:txBody>
      </p:sp>
      <p:sp>
        <p:nvSpPr>
          <p:cNvPr id="5" name="Footer Placeholder 4"/>
          <p:cNvSpPr>
            <a:spLocks noGrp="1"/>
          </p:cNvSpPr>
          <p:nvPr>
            <p:ph type="ftr" sz="quarter" idx="11"/>
          </p:nvPr>
        </p:nvSpPr>
        <p:spPr/>
        <p:txBody>
          <a:bodyPr/>
          <a:lstStyle/>
          <a:p>
            <a:pPr>
              <a:defRPr/>
            </a:pPr>
            <a:r>
              <a:rPr lang="en-US"/>
              <a:t>Science and Politics</a:t>
            </a:r>
            <a:endParaRPr lang="en-US">
              <a:latin typeface="+mn-lt"/>
            </a:endParaRPr>
          </a:p>
        </p:txBody>
      </p:sp>
      <p:sp>
        <p:nvSpPr>
          <p:cNvPr id="6" name="Slide Number Placeholder 5"/>
          <p:cNvSpPr>
            <a:spLocks noGrp="1"/>
          </p:cNvSpPr>
          <p:nvPr>
            <p:ph type="sldNum" sz="quarter" idx="12"/>
          </p:nvPr>
        </p:nvSpPr>
        <p:spPr/>
        <p:txBody>
          <a:bodyPr/>
          <a:lstStyle/>
          <a:p>
            <a:pPr>
              <a:defRPr/>
            </a:pPr>
            <a:fld id="{BCA26155-0DCC-45D2-90B6-32F65F3F6C0F}" type="slidenum">
              <a:rPr lang="en-US" smtClean="0"/>
              <a:pPr>
                <a:defRPr/>
              </a:pPr>
              <a:t>‹#›</a:t>
            </a:fld>
            <a:endParaRPr lang="en-US"/>
          </a:p>
        </p:txBody>
      </p:sp>
    </p:spTree>
  </p:cSld>
  <p:clrMapOvr>
    <a:masterClrMapping/>
  </p:clrMapOvr>
  <p:transition>
    <p:fade thruBlk="1"/>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2362200"/>
            <a:ext cx="7772400" cy="2200275"/>
          </a:xfrm>
        </p:spPr>
        <p:txBody>
          <a:bodyPr anchor="b">
            <a:normAutofit/>
          </a:bodyPr>
          <a:lstStyle>
            <a:lvl1pPr algn="l">
              <a:defRPr sz="4800" b="0" cap="all"/>
            </a:lvl1pPr>
          </a:lstStyle>
          <a:p>
            <a:r>
              <a:rPr lang="en-US"/>
              <a:t>Click to edit Master title style</a:t>
            </a:r>
            <a:endParaRPr lang="en-US" dirty="0"/>
          </a:p>
        </p:txBody>
      </p:sp>
      <p:sp>
        <p:nvSpPr>
          <p:cNvPr id="3" name="Text Placeholder 2"/>
          <p:cNvSpPr>
            <a:spLocks noGrp="1"/>
          </p:cNvSpPr>
          <p:nvPr>
            <p:ph type="body" idx="1"/>
          </p:nvPr>
        </p:nvSpPr>
        <p:spPr>
          <a:xfrm>
            <a:off x="722313" y="4626864"/>
            <a:ext cx="7772400" cy="1500187"/>
          </a:xfrm>
        </p:spPr>
        <p:txBody>
          <a:bodyPr anchor="t">
            <a:normAutofit/>
          </a:bodyPr>
          <a:lstStyle>
            <a:lvl1pPr marL="0" indent="0">
              <a:buNone/>
              <a:defRPr sz="24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FRS-003-009 - Fall 2025</a:t>
            </a:r>
          </a:p>
        </p:txBody>
      </p:sp>
      <p:sp>
        <p:nvSpPr>
          <p:cNvPr id="5" name="Footer Placeholder 4"/>
          <p:cNvSpPr>
            <a:spLocks noGrp="1"/>
          </p:cNvSpPr>
          <p:nvPr>
            <p:ph type="ftr" sz="quarter" idx="11"/>
          </p:nvPr>
        </p:nvSpPr>
        <p:spPr/>
        <p:txBody>
          <a:bodyPr/>
          <a:lstStyle/>
          <a:p>
            <a:r>
              <a:rPr lang="en-US"/>
              <a:t>Science and Politics</a:t>
            </a:r>
          </a:p>
        </p:txBody>
      </p:sp>
      <p:sp>
        <p:nvSpPr>
          <p:cNvPr id="6" name="Slide Number Placeholder 5"/>
          <p:cNvSpPr>
            <a:spLocks noGrp="1"/>
          </p:cNvSpPr>
          <p:nvPr>
            <p:ph type="sldNum" sz="quarter" idx="12"/>
          </p:nvPr>
        </p:nvSpPr>
        <p:spPr/>
        <p:txBody>
          <a:bodyPr/>
          <a:lstStyle/>
          <a:p>
            <a:fld id="{D7E63A33-8271-4DD0-9C48-789913D7C115}" type="slidenum">
              <a:rPr lang="en-US" smtClean="0"/>
              <a:pPr/>
              <a:t>‹#›</a:t>
            </a:fld>
            <a:endParaRPr lang="en-US"/>
          </a:p>
        </p:txBody>
      </p:sp>
      <p:cxnSp>
        <p:nvCxnSpPr>
          <p:cNvPr id="7" name="Straight Connector 6"/>
          <p:cNvCxnSpPr/>
          <p:nvPr/>
        </p:nvCxnSpPr>
        <p:spPr>
          <a:xfrm>
            <a:off x="731520" y="4599432"/>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overrideClrMapping bg1="dk1" tx1="lt1" bg2="dk2" tx2="lt2" accent1="accent1" accent2="accent2" accent3="accent3" accent4="accent4" accent5="accent5" accent6="accent6" hlink="hlink" folHlink="folHlink"/>
  </p:clrMapOvr>
  <p:transition>
    <p:fade thruBlk="1"/>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143000"/>
            <a:ext cx="4038600" cy="52486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8200" y="1143000"/>
            <a:ext cx="4038600" cy="52486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pPr>
              <a:defRPr/>
            </a:pPr>
            <a:r>
              <a:rPr lang="en-US"/>
              <a:t>FRS-003-009 - Fall 2025</a:t>
            </a:r>
            <a:endParaRPr lang="en-US" dirty="0"/>
          </a:p>
        </p:txBody>
      </p:sp>
      <p:sp>
        <p:nvSpPr>
          <p:cNvPr id="6" name="Footer Placeholder 5"/>
          <p:cNvSpPr>
            <a:spLocks noGrp="1"/>
          </p:cNvSpPr>
          <p:nvPr>
            <p:ph type="ftr" sz="quarter" idx="11"/>
          </p:nvPr>
        </p:nvSpPr>
        <p:spPr/>
        <p:txBody>
          <a:bodyPr/>
          <a:lstStyle/>
          <a:p>
            <a:pPr>
              <a:defRPr/>
            </a:pPr>
            <a:r>
              <a:rPr lang="en-US"/>
              <a:t>Science and Politics</a:t>
            </a:r>
            <a:endParaRPr lang="en-US">
              <a:latin typeface="+mn-lt"/>
            </a:endParaRPr>
          </a:p>
        </p:txBody>
      </p:sp>
      <p:sp>
        <p:nvSpPr>
          <p:cNvPr id="7" name="Slide Number Placeholder 6"/>
          <p:cNvSpPr>
            <a:spLocks noGrp="1"/>
          </p:cNvSpPr>
          <p:nvPr>
            <p:ph type="sldNum" sz="quarter" idx="12"/>
          </p:nvPr>
        </p:nvSpPr>
        <p:spPr/>
        <p:txBody>
          <a:bodyPr/>
          <a:lstStyle/>
          <a:p>
            <a:pPr>
              <a:defRPr/>
            </a:pPr>
            <a:fld id="{8D914655-DFE5-45AD-AEB7-B6324F535D89}" type="slidenum">
              <a:rPr lang="en-US" smtClean="0"/>
              <a:pPr>
                <a:defRPr/>
              </a:pPr>
              <a:t>‹#›</a:t>
            </a:fld>
            <a:endParaRPr lang="en-US"/>
          </a:p>
        </p:txBody>
      </p:sp>
    </p:spTree>
  </p:cSld>
  <p:clrMapOvr>
    <a:masterClrMapping/>
  </p:clrMapOvr>
  <p:transition>
    <p:fade thruBlk="1"/>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45720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75488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75488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pPr>
              <a:defRPr/>
            </a:pPr>
            <a:r>
              <a:rPr lang="en-US"/>
              <a:t>FRS-003-009 - Fall 2025</a:t>
            </a:r>
            <a:endParaRPr lang="en-US" dirty="0"/>
          </a:p>
        </p:txBody>
      </p:sp>
      <p:sp>
        <p:nvSpPr>
          <p:cNvPr id="8" name="Footer Placeholder 7"/>
          <p:cNvSpPr>
            <a:spLocks noGrp="1"/>
          </p:cNvSpPr>
          <p:nvPr>
            <p:ph type="ftr" sz="quarter" idx="11"/>
          </p:nvPr>
        </p:nvSpPr>
        <p:spPr/>
        <p:txBody>
          <a:bodyPr/>
          <a:lstStyle/>
          <a:p>
            <a:pPr>
              <a:defRPr/>
            </a:pPr>
            <a:r>
              <a:rPr lang="en-US"/>
              <a:t>Science and Politics</a:t>
            </a:r>
            <a:endParaRPr lang="en-US">
              <a:latin typeface="+mn-lt"/>
            </a:endParaRPr>
          </a:p>
        </p:txBody>
      </p:sp>
      <p:sp>
        <p:nvSpPr>
          <p:cNvPr id="9" name="Slide Number Placeholder 8"/>
          <p:cNvSpPr>
            <a:spLocks noGrp="1"/>
          </p:cNvSpPr>
          <p:nvPr>
            <p:ph type="sldNum" sz="quarter" idx="12"/>
          </p:nvPr>
        </p:nvSpPr>
        <p:spPr/>
        <p:txBody>
          <a:bodyPr/>
          <a:lstStyle/>
          <a:p>
            <a:pPr>
              <a:defRPr/>
            </a:pPr>
            <a:fld id="{71013A5A-BD10-4E42-8EDD-42C4A14A642B}" type="slidenum">
              <a:rPr lang="en-US" smtClean="0"/>
              <a:pPr>
                <a:defRPr/>
              </a:pPr>
              <a:t>‹#›</a:t>
            </a:fld>
            <a:endParaRPr lang="en-US"/>
          </a:p>
        </p:txBody>
      </p:sp>
      <p:cxnSp>
        <p:nvCxnSpPr>
          <p:cNvPr id="11" name="Straight Connector 10"/>
          <p:cNvCxnSpPr/>
          <p:nvPr/>
        </p:nvCxnSpPr>
        <p:spPr>
          <a:xfrm rot="5400000">
            <a:off x="2217817" y="4045823"/>
            <a:ext cx="4709160" cy="79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p:fade thruBlk="1"/>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a:defRPr/>
            </a:pPr>
            <a:r>
              <a:rPr lang="en-US"/>
              <a:t>FRS-003-009 - Fall 2025</a:t>
            </a:r>
            <a:endParaRPr lang="en-US" dirty="0"/>
          </a:p>
        </p:txBody>
      </p:sp>
      <p:sp>
        <p:nvSpPr>
          <p:cNvPr id="4" name="Footer Placeholder 3"/>
          <p:cNvSpPr>
            <a:spLocks noGrp="1"/>
          </p:cNvSpPr>
          <p:nvPr>
            <p:ph type="ftr" sz="quarter" idx="11"/>
          </p:nvPr>
        </p:nvSpPr>
        <p:spPr/>
        <p:txBody>
          <a:bodyPr/>
          <a:lstStyle/>
          <a:p>
            <a:pPr>
              <a:defRPr/>
            </a:pPr>
            <a:r>
              <a:rPr lang="en-US"/>
              <a:t>Science and Politics</a:t>
            </a:r>
            <a:endParaRPr lang="en-US">
              <a:latin typeface="+mn-lt"/>
            </a:endParaRPr>
          </a:p>
        </p:txBody>
      </p:sp>
      <p:sp>
        <p:nvSpPr>
          <p:cNvPr id="5" name="Slide Number Placeholder 4"/>
          <p:cNvSpPr>
            <a:spLocks noGrp="1"/>
          </p:cNvSpPr>
          <p:nvPr>
            <p:ph type="sldNum" sz="quarter" idx="12"/>
          </p:nvPr>
        </p:nvSpPr>
        <p:spPr/>
        <p:txBody>
          <a:bodyPr/>
          <a:lstStyle/>
          <a:p>
            <a:pPr>
              <a:defRPr/>
            </a:pPr>
            <a:fld id="{BAB536C3-BB10-4165-8E74-99838CB51702}" type="slidenum">
              <a:rPr lang="en-US" smtClean="0"/>
              <a:pPr>
                <a:defRPr/>
              </a:pPr>
              <a:t>‹#›</a:t>
            </a:fld>
            <a:endParaRPr lang="en-US"/>
          </a:p>
        </p:txBody>
      </p:sp>
    </p:spTree>
  </p:cSld>
  <p:clrMapOvr>
    <a:masterClrMapping/>
  </p:clrMapOvr>
  <p:transition>
    <p:fade thruBlk="1"/>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r>
              <a:rPr lang="en-US"/>
              <a:t>FRS-003-009 - Fall 2025</a:t>
            </a:r>
            <a:endParaRPr lang="en-US" dirty="0"/>
          </a:p>
        </p:txBody>
      </p:sp>
      <p:sp>
        <p:nvSpPr>
          <p:cNvPr id="3" name="Footer Placeholder 2"/>
          <p:cNvSpPr>
            <a:spLocks noGrp="1"/>
          </p:cNvSpPr>
          <p:nvPr>
            <p:ph type="ftr" sz="quarter" idx="11"/>
          </p:nvPr>
        </p:nvSpPr>
        <p:spPr/>
        <p:txBody>
          <a:bodyPr/>
          <a:lstStyle/>
          <a:p>
            <a:pPr>
              <a:defRPr/>
            </a:pPr>
            <a:r>
              <a:rPr lang="en-US"/>
              <a:t>Science and Politics</a:t>
            </a:r>
            <a:endParaRPr lang="en-US">
              <a:latin typeface="+mn-lt"/>
            </a:endParaRPr>
          </a:p>
        </p:txBody>
      </p:sp>
      <p:sp>
        <p:nvSpPr>
          <p:cNvPr id="4" name="Slide Number Placeholder 3"/>
          <p:cNvSpPr>
            <a:spLocks noGrp="1"/>
          </p:cNvSpPr>
          <p:nvPr>
            <p:ph type="sldNum" sz="quarter" idx="12"/>
          </p:nvPr>
        </p:nvSpPr>
        <p:spPr/>
        <p:txBody>
          <a:bodyPr/>
          <a:lstStyle/>
          <a:p>
            <a:pPr>
              <a:defRPr/>
            </a:pPr>
            <a:fld id="{7A871096-0617-41A5-9758-D80165640925}" type="slidenum">
              <a:rPr lang="en-US" smtClean="0"/>
              <a:pPr>
                <a:defRPr/>
              </a:pPr>
              <a:t>‹#›</a:t>
            </a:fld>
            <a:endParaRPr lang="en-US"/>
          </a:p>
        </p:txBody>
      </p:sp>
    </p:spTree>
  </p:cSld>
  <p:clrMapOvr>
    <a:masterClrMapping/>
  </p:clrMapOvr>
  <p:transition>
    <p:fade thruBlk="1"/>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080"/>
            <a:ext cx="2139696" cy="1261872"/>
          </a:xfrm>
        </p:spPr>
        <p:txBody>
          <a:bodyPr anchor="b">
            <a:no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2971800" y="792080"/>
            <a:ext cx="5715000" cy="55778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1" y="2130552"/>
            <a:ext cx="2139696" cy="424361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pPr>
              <a:defRPr/>
            </a:pPr>
            <a:r>
              <a:rPr lang="en-US"/>
              <a:t>FRS-003-009 - Fall 2025</a:t>
            </a:r>
            <a:endParaRPr lang="en-US" dirty="0"/>
          </a:p>
        </p:txBody>
      </p:sp>
      <p:sp>
        <p:nvSpPr>
          <p:cNvPr id="6" name="Footer Placeholder 5"/>
          <p:cNvSpPr>
            <a:spLocks noGrp="1"/>
          </p:cNvSpPr>
          <p:nvPr>
            <p:ph type="ftr" sz="quarter" idx="11"/>
          </p:nvPr>
        </p:nvSpPr>
        <p:spPr/>
        <p:txBody>
          <a:bodyPr/>
          <a:lstStyle/>
          <a:p>
            <a:pPr>
              <a:defRPr/>
            </a:pPr>
            <a:r>
              <a:rPr lang="en-US"/>
              <a:t>Science and Politics</a:t>
            </a:r>
            <a:endParaRPr lang="en-US">
              <a:latin typeface="+mn-lt"/>
            </a:endParaRPr>
          </a:p>
        </p:txBody>
      </p:sp>
      <p:sp>
        <p:nvSpPr>
          <p:cNvPr id="7" name="Slide Number Placeholder 6"/>
          <p:cNvSpPr>
            <a:spLocks noGrp="1"/>
          </p:cNvSpPr>
          <p:nvPr>
            <p:ph type="sldNum" sz="quarter" idx="12"/>
          </p:nvPr>
        </p:nvSpPr>
        <p:spPr/>
        <p:txBody>
          <a:bodyPr/>
          <a:lstStyle/>
          <a:p>
            <a:fld id="{2754ED01-E2A0-4C1E-8E21-014B99041579}" type="slidenum">
              <a:rPr lang="en-US" smtClean="0"/>
              <a:pPr/>
              <a:t>‹#›</a:t>
            </a:fld>
            <a:endParaRPr lang="en-US" dirty="0"/>
          </a:p>
        </p:txBody>
      </p:sp>
      <p:cxnSp>
        <p:nvCxnSpPr>
          <p:cNvPr id="9" name="Straight Connector 8"/>
          <p:cNvCxnSpPr/>
          <p:nvPr/>
        </p:nvCxnSpPr>
        <p:spPr>
          <a:xfrm rot="5400000">
            <a:off x="-13116" y="3580206"/>
            <a:ext cx="557784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p:fade thruBlk="1"/>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480"/>
            <a:ext cx="2142680" cy="1264920"/>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p:cNvSpPr>
          <p:nvPr>
            <p:ph type="pic" idx="1"/>
          </p:nvPr>
        </p:nvSpPr>
        <p:spPr>
          <a:xfrm>
            <a:off x="2858610" y="838201"/>
            <a:ext cx="5904390" cy="5500456"/>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457200" y="2133600"/>
            <a:ext cx="2139696" cy="424281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pPr>
              <a:defRPr/>
            </a:pPr>
            <a:r>
              <a:rPr lang="en-US"/>
              <a:t>FRS-003-009 - Fall 2025</a:t>
            </a:r>
          </a:p>
        </p:txBody>
      </p:sp>
      <p:sp>
        <p:nvSpPr>
          <p:cNvPr id="6" name="Footer Placeholder 5"/>
          <p:cNvSpPr>
            <a:spLocks noGrp="1"/>
          </p:cNvSpPr>
          <p:nvPr>
            <p:ph type="ftr" sz="quarter" idx="11"/>
          </p:nvPr>
        </p:nvSpPr>
        <p:spPr/>
        <p:txBody>
          <a:bodyPr/>
          <a:lstStyle/>
          <a:p>
            <a:pPr>
              <a:defRPr/>
            </a:pPr>
            <a:r>
              <a:rPr lang="en-US"/>
              <a:t>Science and Politics</a:t>
            </a:r>
            <a:endParaRPr lang="en-US">
              <a:latin typeface="+mn-lt"/>
            </a:endParaRPr>
          </a:p>
        </p:txBody>
      </p:sp>
      <p:sp>
        <p:nvSpPr>
          <p:cNvPr id="7" name="Slide Number Placeholder 6"/>
          <p:cNvSpPr>
            <a:spLocks noGrp="1"/>
          </p:cNvSpPr>
          <p:nvPr>
            <p:ph type="sldNum" sz="quarter" idx="12"/>
          </p:nvPr>
        </p:nvSpPr>
        <p:spPr/>
        <p:txBody>
          <a:bodyPr/>
          <a:lstStyle/>
          <a:p>
            <a:pPr>
              <a:defRPr/>
            </a:pPr>
            <a:fld id="{F58A0D8F-9A19-4D03-8318-653C6FCD8B95}" type="slidenum">
              <a:rPr lang="en-US" smtClean="0"/>
              <a:pPr>
                <a:defRPr/>
              </a:pPr>
              <a:t>‹#›</a:t>
            </a:fld>
            <a:endParaRPr lang="en-US"/>
          </a:p>
        </p:txBody>
      </p:sp>
    </p:spTree>
  </p:cSld>
  <p:clrMapOvr>
    <a:masterClrMapping/>
  </p:clrMapOvr>
  <p:transition>
    <p:fade thruBlk="1"/>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a:xfrm>
            <a:off x="0" y="220786"/>
            <a:ext cx="9144000" cy="2286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441713" y="471448"/>
            <a:ext cx="8229600" cy="62820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41713" y="1182021"/>
            <a:ext cx="8229600" cy="544172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6"/>
          <p:cNvSpPr/>
          <p:nvPr/>
        </p:nvSpPr>
        <p:spPr>
          <a:xfrm>
            <a:off x="0" y="0"/>
            <a:ext cx="9144000" cy="365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2"/>
          </p:nvPr>
        </p:nvSpPr>
        <p:spPr>
          <a:xfrm>
            <a:off x="457200" y="18288"/>
            <a:ext cx="2895600" cy="329184"/>
          </a:xfrm>
          <a:prstGeom prst="rect">
            <a:avLst/>
          </a:prstGeom>
        </p:spPr>
        <p:txBody>
          <a:bodyPr vert="horz" lIns="91440" tIns="45720" rIns="91440" bIns="45720" rtlCol="0" anchor="ctr"/>
          <a:lstStyle>
            <a:lvl1pPr algn="l">
              <a:defRPr sz="1200">
                <a:solidFill>
                  <a:srgbClr val="FFFFFF"/>
                </a:solidFill>
              </a:defRPr>
            </a:lvl1pPr>
          </a:lstStyle>
          <a:p>
            <a:pPr>
              <a:defRPr/>
            </a:pPr>
            <a:r>
              <a:rPr lang="en-US"/>
              <a:t>FRS-003-009 - Fall 2025</a:t>
            </a:r>
            <a:endParaRPr lang="en-US" dirty="0"/>
          </a:p>
        </p:txBody>
      </p:sp>
      <p:sp>
        <p:nvSpPr>
          <p:cNvPr id="5" name="Footer Placeholder 4"/>
          <p:cNvSpPr>
            <a:spLocks noGrp="1"/>
          </p:cNvSpPr>
          <p:nvPr>
            <p:ph type="ftr" sz="quarter" idx="3"/>
          </p:nvPr>
        </p:nvSpPr>
        <p:spPr>
          <a:xfrm>
            <a:off x="3429000" y="18288"/>
            <a:ext cx="4409440" cy="329184"/>
          </a:xfrm>
          <a:prstGeom prst="rect">
            <a:avLst/>
          </a:prstGeom>
        </p:spPr>
        <p:txBody>
          <a:bodyPr vert="horz" lIns="91440" tIns="45720" rIns="91440" bIns="45720" rtlCol="0" anchor="ctr"/>
          <a:lstStyle>
            <a:lvl1pPr algn="ctr">
              <a:defRPr sz="1200">
                <a:solidFill>
                  <a:srgbClr val="FFFFFF"/>
                </a:solidFill>
              </a:defRPr>
            </a:lvl1pPr>
          </a:lstStyle>
          <a:p>
            <a:pPr>
              <a:defRPr/>
            </a:pPr>
            <a:r>
              <a:rPr lang="en-US"/>
              <a:t>Science and Politics</a:t>
            </a:r>
            <a:endParaRPr lang="en-US" dirty="0">
              <a:latin typeface="+mn-lt"/>
            </a:endParaRPr>
          </a:p>
        </p:txBody>
      </p:sp>
      <p:sp>
        <p:nvSpPr>
          <p:cNvPr id="6" name="Slide Number Placeholder 5"/>
          <p:cNvSpPr>
            <a:spLocks noGrp="1"/>
          </p:cNvSpPr>
          <p:nvPr>
            <p:ph type="sldNum" sz="quarter" idx="4"/>
          </p:nvPr>
        </p:nvSpPr>
        <p:spPr>
          <a:xfrm>
            <a:off x="7909560" y="18288"/>
            <a:ext cx="777240" cy="329184"/>
          </a:xfrm>
          <a:prstGeom prst="rect">
            <a:avLst/>
          </a:prstGeom>
        </p:spPr>
        <p:txBody>
          <a:bodyPr vert="horz" lIns="91440" tIns="45720" rIns="91440" bIns="45720" rtlCol="0" anchor="ctr"/>
          <a:lstStyle>
            <a:lvl1pPr algn="l">
              <a:defRPr sz="1400" b="1">
                <a:solidFill>
                  <a:srgbClr val="FFFFFF"/>
                </a:solidFill>
              </a:defRPr>
            </a:lvl1pPr>
          </a:lstStyle>
          <a:p>
            <a:pPr>
              <a:defRPr/>
            </a:pPr>
            <a:fld id="{61210FB4-E372-466D-A3EB-21FD966A10F2}" type="slidenum">
              <a:rPr lang="en-US" smtClean="0"/>
              <a:pPr>
                <a:defRPr/>
              </a:pPr>
              <a:t>‹#›</a:t>
            </a:fld>
            <a:endParaRPr lang="en-US" dirty="0"/>
          </a:p>
        </p:txBody>
      </p:sp>
      <p:sp>
        <p:nvSpPr>
          <p:cNvPr id="9" name="Text Box 11"/>
          <p:cNvSpPr txBox="1">
            <a:spLocks noChangeArrowheads="1"/>
          </p:cNvSpPr>
          <p:nvPr userDrawn="1"/>
        </p:nvSpPr>
        <p:spPr bwMode="auto">
          <a:xfrm>
            <a:off x="381000" y="6553200"/>
            <a:ext cx="1676400" cy="579438"/>
          </a:xfrm>
          <a:prstGeom prst="rect">
            <a:avLst/>
          </a:prstGeom>
          <a:noFill/>
          <a:ln w="9525">
            <a:noFill/>
            <a:miter lim="800000"/>
            <a:headEnd/>
            <a:tailEnd/>
          </a:ln>
          <a:effectLst/>
        </p:spPr>
        <p:txBody>
          <a:bodyPr>
            <a:spAutoFit/>
          </a:bodyPr>
          <a:lstStyle/>
          <a:p>
            <a:pPr>
              <a:spcBef>
                <a:spcPct val="50000"/>
              </a:spcBef>
              <a:defRPr/>
            </a:pPr>
            <a:endParaRPr lang="en-US"/>
          </a:p>
        </p:txBody>
      </p:sp>
      <p:pic>
        <p:nvPicPr>
          <p:cNvPr id="13" name="Picture 12"/>
          <p:cNvPicPr>
            <a:picLocks noChangeAspect="1"/>
          </p:cNvPicPr>
          <p:nvPr userDrawn="1"/>
        </p:nvPicPr>
        <p:blipFill>
          <a:blip r:embed="rId13"/>
          <a:stretch>
            <a:fillRect/>
          </a:stretch>
        </p:blipFill>
        <p:spPr>
          <a:xfrm>
            <a:off x="8781336" y="1"/>
            <a:ext cx="362663" cy="370830"/>
          </a:xfrm>
          <a:prstGeom prst="rect">
            <a:avLst/>
          </a:prstGeom>
        </p:spPr>
      </p:pic>
    </p:spTree>
  </p:cSld>
  <p:clrMap bg1="lt1" tx1="dk1" bg2="lt2" tx2="dk2" accent1="accent1" accent2="accent2" accent3="accent3" accent4="accent4" accent5="accent5" accent6="accent6" hlink="hlink" folHlink="folHlink"/>
  <p:sldLayoutIdLst>
    <p:sldLayoutId id="2147484625" r:id="rId1"/>
    <p:sldLayoutId id="2147484626" r:id="rId2"/>
    <p:sldLayoutId id="2147484627" r:id="rId3"/>
    <p:sldLayoutId id="2147484628" r:id="rId4"/>
    <p:sldLayoutId id="2147484629" r:id="rId5"/>
    <p:sldLayoutId id="2147484630" r:id="rId6"/>
    <p:sldLayoutId id="2147484631" r:id="rId7"/>
    <p:sldLayoutId id="2147484632" r:id="rId8"/>
    <p:sldLayoutId id="2147484633" r:id="rId9"/>
    <p:sldLayoutId id="2147484634" r:id="rId10"/>
    <p:sldLayoutId id="2147484635" r:id="rId11"/>
  </p:sldLayoutIdLst>
  <p:transition>
    <p:fade thruBlk="1"/>
  </p:transition>
  <p:hf hdr="0"/>
  <p:txStyles>
    <p:titleStyle>
      <a:lvl1pPr algn="l" defTabSz="914400" rtl="0" eaLnBrk="1" latinLnBrk="0" hangingPunct="1">
        <a:spcBef>
          <a:spcPct val="0"/>
        </a:spcBef>
        <a:buNone/>
        <a:defRPr sz="3200" kern="1200" spc="-100" baseline="0">
          <a:solidFill>
            <a:schemeClr val="tx2"/>
          </a:solidFill>
          <a:latin typeface="+mj-lt"/>
          <a:ea typeface="+mj-ea"/>
          <a:cs typeface="+mj-cs"/>
        </a:defRPr>
      </a:lvl1pPr>
    </p:titleStyle>
    <p:body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en.wikipedia.org/wiki/Van_Allen_radiation_belt" TargetMode="External"/><Relationship Id="rId2" Type="http://schemas.openxmlformats.org/officeDocument/2006/relationships/hyperlink" Target="https://en.wikipedia.org/wiki/Apollo_Guidance_Computer" TargetMode="External"/><Relationship Id="rId1" Type="http://schemas.openxmlformats.org/officeDocument/2006/relationships/slideLayout" Target="../slideLayouts/slideLayout2.xml"/><Relationship Id="rId4" Type="http://schemas.openxmlformats.org/officeDocument/2006/relationships/image" Target="../media/image13.jpeg"/></Relationships>
</file>

<file path=ppt/slides/_rels/slide11.xml.rels><?xml version="1.0" encoding="UTF-8" standalone="yes"?>
<Relationships xmlns="http://schemas.openxmlformats.org/package/2006/relationships"><Relationship Id="rId3" Type="http://schemas.openxmlformats.org/officeDocument/2006/relationships/hyperlink" Target="https://en.wikipedia.org/wiki/Lamarckism" TargetMode="External"/><Relationship Id="rId2" Type="http://schemas.openxmlformats.org/officeDocument/2006/relationships/hyperlink" Target="https://en.wikipedia.org/wiki/Lysenkoism" TargetMode="External"/><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1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hyperlink" Target="https://en.wikipedia.org/wiki/Darwinism"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hyperlink" Target="https://en.wikipedia.org/wiki/Trofim_Lysenko"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en.wikipedia.org/wiki/Georgii_Nadson" TargetMode="External"/><Relationship Id="rId2" Type="http://schemas.openxmlformats.org/officeDocument/2006/relationships/hyperlink" Target="https://en.wikipedia.org/wiki/Izrail_Agol" TargetMode="External"/><Relationship Id="rId1" Type="http://schemas.openxmlformats.org/officeDocument/2006/relationships/slideLayout" Target="../slideLayouts/slideLayout2.xml"/><Relationship Id="rId5" Type="http://schemas.openxmlformats.org/officeDocument/2006/relationships/image" Target="../media/image17.jpeg"/><Relationship Id="rId4" Type="http://schemas.openxmlformats.org/officeDocument/2006/relationships/hyperlink" Target="https://en.wikipedia.org/wiki/Collectivization_in_the_Soviet_Union"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hyperlink" Target="https://www.vice.com/en/article/a-visit-to-moscows-brain-institute/"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hyperlink" Target="https://www.nationalacademies.org/projects/PGA-COSEMPUP-18-P-43"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en.wikipedia.org/wiki/M._Stanley_Whittingham" TargetMode="External"/><Relationship Id="rId2" Type="http://schemas.openxmlformats.org/officeDocument/2006/relationships/hyperlink" Target="https://en.wikipedia.org/wiki/Lithium-ion_battery" TargetMode="Externa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hyperlink" Target="https://en.wikipedia.org/wiki/Rachid_Yazami" TargetMode="External"/><Relationship Id="rId4" Type="http://schemas.openxmlformats.org/officeDocument/2006/relationships/hyperlink" Target="https://en.wikipedia.org/wiki/John_B._Goodenough" TargetMode="External"/></Relationships>
</file>

<file path=ppt/slides/_rels/slide19.xml.rels><?xml version="1.0" encoding="UTF-8" standalone="yes"?>
<Relationships xmlns="http://schemas.openxmlformats.org/package/2006/relationships"><Relationship Id="rId3" Type="http://schemas.openxmlformats.org/officeDocument/2006/relationships/hyperlink" Target="https://en.wikipedia.org/wiki/Project_Excalibur" TargetMode="External"/><Relationship Id="rId2" Type="http://schemas.openxmlformats.org/officeDocument/2006/relationships/hyperlink" Target="https://en.wikipedia.org/wiki/Edward_Teller" TargetMode="External"/><Relationship Id="rId1" Type="http://schemas.openxmlformats.org/officeDocument/2006/relationships/slideLayout" Target="../slideLayouts/slideLayout2.xml"/><Relationship Id="rId5" Type="http://schemas.openxmlformats.org/officeDocument/2006/relationships/image" Target="../media/image20.jpeg"/><Relationship Id="rId4" Type="http://schemas.openxmlformats.org/officeDocument/2006/relationships/hyperlink" Target="https://en.wikipedia.org/wiki/Strategic_Defense_Initiative"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en.wikipedia.org/wiki/A_House_of_Dynamite" TargetMode="External"/><Relationship Id="rId2" Type="http://schemas.openxmlformats.org/officeDocument/2006/relationships/hyperlink" Target="https://en.wikipedia.org/wiki/Strategic_Defense_Initiative#Homing_Overlay_Experiment_(HOE)" TargetMode="External"/><Relationship Id="rId1" Type="http://schemas.openxmlformats.org/officeDocument/2006/relationships/slideLayout" Target="../slideLayouts/slideLayout2.xml"/><Relationship Id="rId4" Type="http://schemas.openxmlformats.org/officeDocument/2006/relationships/image" Target="../media/image21.jpeg"/></Relationships>
</file>

<file path=ppt/slides/_rels/slide21.xml.rels><?xml version="1.0" encoding="UTF-8" standalone="yes"?>
<Relationships xmlns="http://schemas.openxmlformats.org/package/2006/relationships"><Relationship Id="rId8" Type="http://schemas.openxmlformats.org/officeDocument/2006/relationships/hyperlink" Target="https://en.wikipedia.org/wiki/Operation_Midnight_Climax" TargetMode="External"/><Relationship Id="rId3" Type="http://schemas.openxmlformats.org/officeDocument/2006/relationships/hyperlink" Target="https://en.wikipedia.org/wiki/LSD" TargetMode="External"/><Relationship Id="rId7" Type="http://schemas.openxmlformats.org/officeDocument/2006/relationships/hyperlink" Target="https://en.wikipedia.org/wiki/Frank_Olson" TargetMode="External"/><Relationship Id="rId2" Type="http://schemas.openxmlformats.org/officeDocument/2006/relationships/hyperlink" Target="https://en.wikipedia.org/wiki/MKUltra" TargetMode="External"/><Relationship Id="rId1" Type="http://schemas.openxmlformats.org/officeDocument/2006/relationships/slideLayout" Target="../slideLayouts/slideLayout2.xml"/><Relationship Id="rId6" Type="http://schemas.openxmlformats.org/officeDocument/2006/relationships/hyperlink" Target="https://en.wikipedia.org/wiki/Grateful_Dead" TargetMode="External"/><Relationship Id="rId11" Type="http://schemas.openxmlformats.org/officeDocument/2006/relationships/hyperlink" Target="https://en.wikipedia.org/wiki/The_Electric_Kool-Aid_Acid_Test" TargetMode="External"/><Relationship Id="rId5" Type="http://schemas.openxmlformats.org/officeDocument/2006/relationships/hyperlink" Target="https://en.wikipedia.org/wiki/One_Flew_Over_the_Cuckoo%27s_Nest_(novel)" TargetMode="External"/><Relationship Id="rId10" Type="http://schemas.openxmlformats.org/officeDocument/2006/relationships/image" Target="../media/image23.jpeg"/><Relationship Id="rId4" Type="http://schemas.openxmlformats.org/officeDocument/2006/relationships/hyperlink" Target="https://en.wikipedia.org/wiki/Ken_Kesey" TargetMode="External"/><Relationship Id="rId9" Type="http://schemas.openxmlformats.org/officeDocument/2006/relationships/image" Target="../media/image22.png"/></Relationships>
</file>

<file path=ppt/slides/_rels/slide22.xml.rels><?xml version="1.0" encoding="UTF-8" standalone="yes"?>
<Relationships xmlns="http://schemas.openxmlformats.org/package/2006/relationships"><Relationship Id="rId8" Type="http://schemas.openxmlformats.org/officeDocument/2006/relationships/hyperlink" Target="https://www.amazon.com/Jasons-Secret-History-Sciences-Postwar/dp/0143038478" TargetMode="External"/><Relationship Id="rId3" Type="http://schemas.openxmlformats.org/officeDocument/2006/relationships/hyperlink" Target="https://en.wikipedia.org/wiki/John_Archibald_Wheeler" TargetMode="External"/><Relationship Id="rId7" Type="http://schemas.openxmlformats.org/officeDocument/2006/relationships/hyperlink" Target="https://nautilus.org/wp-content/uploads/2011/12/dyson67.pdf" TargetMode="External"/><Relationship Id="rId2" Type="http://schemas.openxmlformats.org/officeDocument/2006/relationships/hyperlink" Target="https://en.wikipedia.org/wiki/JASON_(advisory_group)" TargetMode="External"/><Relationship Id="rId1" Type="http://schemas.openxmlformats.org/officeDocument/2006/relationships/slideLayout" Target="../slideLayouts/slideLayout2.xml"/><Relationship Id="rId6" Type="http://schemas.openxmlformats.org/officeDocument/2006/relationships/hyperlink" Target="https://en.wikipedia.org/wiki/Freeman_Dyson" TargetMode="External"/><Relationship Id="rId5" Type="http://schemas.openxmlformats.org/officeDocument/2006/relationships/hyperlink" Target="https://en.wikipedia.org/wiki/Steven_Weinberg" TargetMode="External"/><Relationship Id="rId4" Type="http://schemas.openxmlformats.org/officeDocument/2006/relationships/hyperlink" Target="https://en.wikipedia.org/wiki/Hans_Bethe" TargetMode="External"/></Relationships>
</file>

<file path=ppt/slides/_rels/slide23.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hyperlink" Target="https://en.wikipedia.org/wiki/An_Inconvenient_Truth" TargetMode="External"/><Relationship Id="rId7" Type="http://schemas.openxmlformats.org/officeDocument/2006/relationships/image" Target="../media/image25.png"/><Relationship Id="rId2" Type="http://schemas.openxmlformats.org/officeDocument/2006/relationships/hyperlink" Target="https://en.wikipedia.org/wiki/Climate_change" TargetMode="Externa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hyperlink" Target="https://en.wikipedia.org/wiki/Climate_change_denial" TargetMode="External"/><Relationship Id="rId4" Type="http://schemas.openxmlformats.org/officeDocument/2006/relationships/hyperlink" Target="https://en.wikipedia.org/wiki/Committee_for_Skeptical_Inquiry" TargetMode="External"/></Relationships>
</file>

<file path=ppt/slides/_rels/slide24.xml.rels><?xml version="1.0" encoding="UTF-8" standalone="yes"?>
<Relationships xmlns="http://schemas.openxmlformats.org/package/2006/relationships"><Relationship Id="rId3" Type="http://schemas.openxmlformats.org/officeDocument/2006/relationships/hyperlink" Target="https://en.wikipedia.org/wiki/Richard_Lindzen" TargetMode="External"/><Relationship Id="rId2" Type="http://schemas.openxmlformats.org/officeDocument/2006/relationships/hyperlink" Target="https://en.wikipedia.org/wiki/Global_Climate_Coalition" TargetMode="External"/><Relationship Id="rId1" Type="http://schemas.openxmlformats.org/officeDocument/2006/relationships/slideLayout" Target="../slideLayouts/slideLayout2.xml"/><Relationship Id="rId5" Type="http://schemas.openxmlformats.org/officeDocument/2006/relationships/hyperlink" Target="https://news.un.org/en/story/2025/09/1165924" TargetMode="External"/><Relationship Id="rId4" Type="http://schemas.openxmlformats.org/officeDocument/2006/relationships/hyperlink" Target="https://en.wikipedia.org/wiki/Willie_Soon" TargetMode="External"/></Relationships>
</file>

<file path=ppt/slides/_rels/slide25.xml.rels><?xml version="1.0" encoding="UTF-8" standalone="yes"?>
<Relationships xmlns="http://schemas.openxmlformats.org/package/2006/relationships"><Relationship Id="rId3" Type="http://schemas.openxmlformats.org/officeDocument/2006/relationships/hyperlink" Target="https://en.wikipedia.org/wiki/Bill_Nye_the_Science_Guy" TargetMode="External"/><Relationship Id="rId7" Type="http://schemas.openxmlformats.org/officeDocument/2006/relationships/image" Target="../media/image27.png"/><Relationship Id="rId2" Type="http://schemas.openxmlformats.org/officeDocument/2006/relationships/hyperlink" Target="https://en.wikipedia.org/wiki/Neil_deGrasse_Tyson" TargetMode="External"/><Relationship Id="rId1" Type="http://schemas.openxmlformats.org/officeDocument/2006/relationships/slideLayout" Target="../slideLayouts/slideLayout2.xml"/><Relationship Id="rId6" Type="http://schemas.openxmlformats.org/officeDocument/2006/relationships/hyperlink" Target="https://www.realclimate.org/index.php/archives/2004/12/david-archer/" TargetMode="External"/><Relationship Id="rId5" Type="http://schemas.openxmlformats.org/officeDocument/2006/relationships/hyperlink" Target="https://en.wikipedia.org/wiki/David_Archer_(scientist)" TargetMode="External"/><Relationship Id="rId4" Type="http://schemas.openxmlformats.org/officeDocument/2006/relationships/hyperlink" Target="https://en.wikipedia.org/wiki/Greta_Thunberg" TargetMode="External"/></Relationships>
</file>

<file path=ppt/slides/_rels/slide26.xml.rels><?xml version="1.0" encoding="UTF-8" standalone="yes"?>
<Relationships xmlns="http://schemas.openxmlformats.org/package/2006/relationships"><Relationship Id="rId3" Type="http://schemas.openxmlformats.org/officeDocument/2006/relationships/hyperlink" Target="https://en.wikipedia.org/wiki/Large_Hadron_Collider" TargetMode="External"/><Relationship Id="rId2" Type="http://schemas.openxmlformats.org/officeDocument/2006/relationships/hyperlink" Target="https://en.wikipedia.org/wiki/Superconducting_Super_Collider" TargetMode="External"/><Relationship Id="rId1" Type="http://schemas.openxmlformats.org/officeDocument/2006/relationships/slideLayout" Target="../slideLayouts/slideLayout2.xml"/><Relationship Id="rId4" Type="http://schemas.openxmlformats.org/officeDocument/2006/relationships/image" Target="../media/image28.jpeg"/></Relationships>
</file>

<file path=ppt/slides/_rels/slide27.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6.xml"/><Relationship Id="rId5" Type="http://schemas.openxmlformats.org/officeDocument/2006/relationships/image" Target="../media/image6.jpeg"/><Relationship Id="rId4" Type="http://schemas.openxmlformats.org/officeDocument/2006/relationships/image" Target="../media/image5.jpeg"/></Relationships>
</file>

<file path=ppt/slides/_rels/slide5.xml.rels><?xml version="1.0" encoding="UTF-8" standalone="yes"?>
<Relationships xmlns="http://schemas.openxmlformats.org/package/2006/relationships"><Relationship Id="rId8" Type="http://schemas.openxmlformats.org/officeDocument/2006/relationships/hyperlink" Target="https://en.wikipedia.org/wiki/German_nuclear_program_during_World_War_II" TargetMode="External"/><Relationship Id="rId3" Type="http://schemas.openxmlformats.org/officeDocument/2006/relationships/hyperlink" Target="https://en.wikipedia.org/wiki/Enigma_machine" TargetMode="External"/><Relationship Id="rId7" Type="http://schemas.openxmlformats.org/officeDocument/2006/relationships/hyperlink" Target="https://en.wikipedia.org/wiki/Heinkel_He_178" TargetMode="External"/><Relationship Id="rId2" Type="http://schemas.openxmlformats.org/officeDocument/2006/relationships/hyperlink" Target="https://en.wikipedia.org/wiki/Bletchley_Park" TargetMode="External"/><Relationship Id="rId1" Type="http://schemas.openxmlformats.org/officeDocument/2006/relationships/slideLayout" Target="../slideLayouts/slideLayout2.xml"/><Relationship Id="rId6" Type="http://schemas.openxmlformats.org/officeDocument/2006/relationships/hyperlink" Target="https://en.wikipedia.org/wiki/V-2_rocket" TargetMode="External"/><Relationship Id="rId5" Type="http://schemas.openxmlformats.org/officeDocument/2006/relationships/hyperlink" Target="https://en.wikipedia.org/wiki/MIT_Radiation_Laboratory" TargetMode="External"/><Relationship Id="rId4" Type="http://schemas.openxmlformats.org/officeDocument/2006/relationships/hyperlink" Target="https://en.wikipedia.org/wiki/Type_B_Cipher_Machine" TargetMode="External"/><Relationship Id="rId9" Type="http://schemas.openxmlformats.org/officeDocument/2006/relationships/hyperlink" Target="https://www.amazon.com/Uranium-Club-Unearthing-Nuclear-Program/dp/1641608625" TargetMode="External"/></Relationships>
</file>

<file path=ppt/slides/_rels/slide6.xml.rels><?xml version="1.0" encoding="UTF-8" standalone="yes"?>
<Relationships xmlns="http://schemas.openxmlformats.org/package/2006/relationships"><Relationship Id="rId3" Type="http://schemas.openxmlformats.org/officeDocument/2006/relationships/hyperlink" Target="https://en.wikipedia.org/wiki/Quantum_mechanics" TargetMode="External"/><Relationship Id="rId2" Type="http://schemas.openxmlformats.org/officeDocument/2006/relationships/hyperlink" Target="https://en.wikipedia.org/wiki/Annalen_der_Physik" TargetMode="External"/><Relationship Id="rId1" Type="http://schemas.openxmlformats.org/officeDocument/2006/relationships/slideLayout" Target="../slideLayouts/slideLayout2.xml"/><Relationship Id="rId6" Type="http://schemas.openxmlformats.org/officeDocument/2006/relationships/hyperlink" Target="https://en.wikipedia.org/wiki/Copenhagen_(play)" TargetMode="External"/><Relationship Id="rId5" Type="http://schemas.openxmlformats.org/officeDocument/2006/relationships/hyperlink" Target="https://en.wikipedia.org/wiki/Werner_Heisenberg" TargetMode="External"/><Relationship Id="rId4" Type="http://schemas.openxmlformats.org/officeDocument/2006/relationships/hyperlink" Target="https://en.wikipedia.org/wiki/Special_relativity"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s://en.wikipedia.org/wiki/Trinity_(nuclear_test)" TargetMode="External"/><Relationship Id="rId7" Type="http://schemas.openxmlformats.org/officeDocument/2006/relationships/image" Target="../media/image7.png"/><Relationship Id="rId2" Type="http://schemas.openxmlformats.org/officeDocument/2006/relationships/hyperlink" Target="https://en.wikipedia.org/wiki/Cold_War" TargetMode="External"/><Relationship Id="rId1" Type="http://schemas.openxmlformats.org/officeDocument/2006/relationships/slideLayout" Target="../slideLayouts/slideLayout2.xml"/><Relationship Id="rId6" Type="http://schemas.openxmlformats.org/officeDocument/2006/relationships/hyperlink" Target="https://en.wikipedia.org/wiki/RDS-37" TargetMode="External"/><Relationship Id="rId5" Type="http://schemas.openxmlformats.org/officeDocument/2006/relationships/hyperlink" Target="https://en.wikipedia.org/wiki/Ivy_Mike" TargetMode="External"/><Relationship Id="rId4" Type="http://schemas.openxmlformats.org/officeDocument/2006/relationships/hyperlink" Target="https://en.wikipedia.org/wiki/RDS-1" TargetMode="External"/></Relationships>
</file>

<file path=ppt/slides/_rels/slide8.xml.rels><?xml version="1.0" encoding="UTF-8" standalone="yes"?>
<Relationships xmlns="http://schemas.openxmlformats.org/package/2006/relationships"><Relationship Id="rId8" Type="http://schemas.openxmlformats.org/officeDocument/2006/relationships/hyperlink" Target="https://en.wikipedia.org/wiki/Laika" TargetMode="External"/><Relationship Id="rId13" Type="http://schemas.openxmlformats.org/officeDocument/2006/relationships/image" Target="../media/image8.png"/><Relationship Id="rId3" Type="http://schemas.openxmlformats.org/officeDocument/2006/relationships/slideLayout" Target="../slideLayouts/slideLayout2.xml"/><Relationship Id="rId7" Type="http://schemas.openxmlformats.org/officeDocument/2006/relationships/hyperlink" Target="https://en.wikipedia.org/wiki/Sputnik_1" TargetMode="External"/><Relationship Id="rId12" Type="http://schemas.openxmlformats.org/officeDocument/2006/relationships/hyperlink" Target="https://en.wikipedia.org/wiki/Alexei_Leonov" TargetMode="External"/><Relationship Id="rId2" Type="http://schemas.openxmlformats.org/officeDocument/2006/relationships/video" Target="../media/media1.mp4"/><Relationship Id="rId16" Type="http://schemas.openxmlformats.org/officeDocument/2006/relationships/image" Target="../media/image10.png"/><Relationship Id="rId1" Type="http://schemas.microsoft.com/office/2007/relationships/media" Target="../media/media1.mp4"/><Relationship Id="rId6" Type="http://schemas.openxmlformats.org/officeDocument/2006/relationships/hyperlink" Target="https://en.wikipedia.org/wiki/Intercontinental_ballistic_missile" TargetMode="External"/><Relationship Id="rId11" Type="http://schemas.openxmlformats.org/officeDocument/2006/relationships/hyperlink" Target="https://en.wikipedia.org/wiki/Valentina_Tereshkova" TargetMode="External"/><Relationship Id="rId5" Type="http://schemas.openxmlformats.org/officeDocument/2006/relationships/hyperlink" Target="https://en.wikipedia.org/wiki/V-2_rocket" TargetMode="External"/><Relationship Id="rId15" Type="http://schemas.openxmlformats.org/officeDocument/2006/relationships/hyperlink" Target="https://www.amazon.com/Rocket-Boys-Memoir-Coalwood-1/dp/038533320X" TargetMode="External"/><Relationship Id="rId10" Type="http://schemas.openxmlformats.org/officeDocument/2006/relationships/hyperlink" Target="https://en.wikipedia.org/wiki/Yuri_Gagarin" TargetMode="External"/><Relationship Id="rId4" Type="http://schemas.openxmlformats.org/officeDocument/2006/relationships/hyperlink" Target="https://en.wikipedia.org/wiki/Space_Race" TargetMode="External"/><Relationship Id="rId9" Type="http://schemas.openxmlformats.org/officeDocument/2006/relationships/hyperlink" Target="https://en.wikipedia.org/wiki/Luna_2" TargetMode="External"/><Relationship Id="rId14" Type="http://schemas.openxmlformats.org/officeDocument/2006/relationships/image" Target="../media/image9.jpeg"/></Relationships>
</file>

<file path=ppt/slides/_rels/slide9.xml.rels><?xml version="1.0" encoding="UTF-8" standalone="yes"?>
<Relationships xmlns="http://schemas.openxmlformats.org/package/2006/relationships"><Relationship Id="rId8" Type="http://schemas.openxmlformats.org/officeDocument/2006/relationships/hyperlink" Target="https://en.wikipedia.org/wiki/N1_(rocket)" TargetMode="External"/><Relationship Id="rId3" Type="http://schemas.openxmlformats.org/officeDocument/2006/relationships/slideLayout" Target="../slideLayouts/slideLayout2.xml"/><Relationship Id="rId7" Type="http://schemas.openxmlformats.org/officeDocument/2006/relationships/hyperlink" Target="https://en.wikipedia.org/wiki/Apollo_1" TargetMode="Externa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hyperlink" Target="https://en.wikipedia.org/wiki/Apollo_program" TargetMode="External"/><Relationship Id="rId11" Type="http://schemas.openxmlformats.org/officeDocument/2006/relationships/hyperlink" Target="https://www.amazon.com/Packing-Mars-Curious-Science-Life/dp/0393339912" TargetMode="External"/><Relationship Id="rId5" Type="http://schemas.openxmlformats.org/officeDocument/2006/relationships/hyperlink" Target="https://en.wikipedia.org/wiki/Project_Gemini" TargetMode="External"/><Relationship Id="rId10" Type="http://schemas.openxmlformats.org/officeDocument/2006/relationships/image" Target="../media/image12.png"/><Relationship Id="rId4" Type="http://schemas.openxmlformats.org/officeDocument/2006/relationships/hyperlink" Target="https://en.wikipedia.org/wiki/Project_Mercury" TargetMode="External"/><Relationship Id="rId9"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591CE5-0ED1-1F3B-A9CB-59B3D9475D83}"/>
              </a:ext>
            </a:extLst>
          </p:cNvPr>
          <p:cNvSpPr>
            <a:spLocks noGrp="1"/>
          </p:cNvSpPr>
          <p:nvPr>
            <p:ph type="ctrTitle"/>
          </p:nvPr>
        </p:nvSpPr>
        <p:spPr/>
        <p:txBody>
          <a:bodyPr/>
          <a:lstStyle/>
          <a:p>
            <a:r>
              <a:rPr lang="en-US" dirty="0"/>
              <a:t>Science and Politics</a:t>
            </a:r>
          </a:p>
        </p:txBody>
      </p:sp>
      <p:sp>
        <p:nvSpPr>
          <p:cNvPr id="4" name="Subtitle 3">
            <a:extLst>
              <a:ext uri="{FF2B5EF4-FFF2-40B4-BE49-F238E27FC236}">
                <a16:creationId xmlns:a16="http://schemas.microsoft.com/office/drawing/2014/main" id="{054AAFC2-039B-5A2A-C93C-DB9A9EE8AF2E}"/>
              </a:ext>
            </a:extLst>
          </p:cNvPr>
          <p:cNvSpPr>
            <a:spLocks noGrp="1"/>
          </p:cNvSpPr>
          <p:nvPr>
            <p:ph type="subTitle" idx="1"/>
          </p:nvPr>
        </p:nvSpPr>
        <p:spPr/>
        <p:txBody>
          <a:bodyPr>
            <a:normAutofit fontScale="62500" lnSpcReduction="20000"/>
          </a:bodyPr>
          <a:lstStyle/>
          <a:p>
            <a:r>
              <a:rPr lang="en-US" dirty="0"/>
              <a:t>Eric Prebys</a:t>
            </a:r>
          </a:p>
          <a:p>
            <a:r>
              <a:rPr lang="en-US" dirty="0"/>
              <a:t>FRS-003-009</a:t>
            </a:r>
          </a:p>
        </p:txBody>
      </p:sp>
    </p:spTree>
  </p:cSld>
  <p:clrMapOvr>
    <a:masterClrMapping/>
  </p:clrMapOvr>
  <p:transition>
    <p:fade thruBlk="1"/>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520B66-A8C0-F562-7BAB-86E270710310}"/>
              </a:ext>
            </a:extLst>
          </p:cNvPr>
          <p:cNvSpPr>
            <a:spLocks noGrp="1"/>
          </p:cNvSpPr>
          <p:nvPr>
            <p:ph type="title"/>
          </p:nvPr>
        </p:nvSpPr>
        <p:spPr/>
        <p:txBody>
          <a:bodyPr/>
          <a:lstStyle/>
          <a:p>
            <a:r>
              <a:rPr lang="en-US" dirty="0"/>
              <a:t>Byproducts of the Moon Race</a:t>
            </a:r>
          </a:p>
        </p:txBody>
      </p:sp>
      <p:sp>
        <p:nvSpPr>
          <p:cNvPr id="3" name="Content Placeholder 2">
            <a:extLst>
              <a:ext uri="{FF2B5EF4-FFF2-40B4-BE49-F238E27FC236}">
                <a16:creationId xmlns:a16="http://schemas.microsoft.com/office/drawing/2014/main" id="{2C581D2A-85A2-6405-20D5-996D010AF8FC}"/>
              </a:ext>
            </a:extLst>
          </p:cNvPr>
          <p:cNvSpPr>
            <a:spLocks noGrp="1"/>
          </p:cNvSpPr>
          <p:nvPr>
            <p:ph idx="1"/>
          </p:nvPr>
        </p:nvSpPr>
        <p:spPr/>
        <p:txBody>
          <a:bodyPr>
            <a:normAutofit/>
          </a:bodyPr>
          <a:lstStyle/>
          <a:p>
            <a:r>
              <a:rPr lang="en-US" sz="2000" dirty="0"/>
              <a:t>Computing!</a:t>
            </a:r>
          </a:p>
          <a:p>
            <a:pPr lvl="1"/>
            <a:r>
              <a:rPr lang="en-US" sz="1800" dirty="0"/>
              <a:t>The </a:t>
            </a:r>
            <a:r>
              <a:rPr lang="en-US" sz="1800" dirty="0">
                <a:hlinkClick r:id="rId2"/>
              </a:rPr>
              <a:t>Apollo Guidance Computer (AGC)</a:t>
            </a:r>
            <a:r>
              <a:rPr lang="en-US" sz="1800" dirty="0"/>
              <a:t> represented</a:t>
            </a:r>
            <a:br>
              <a:rPr lang="en-US" sz="1800" dirty="0"/>
            </a:br>
            <a:r>
              <a:rPr lang="en-US" sz="1800" dirty="0"/>
              <a:t>an amazing leap in computer technology.</a:t>
            </a:r>
          </a:p>
          <a:p>
            <a:pPr lvl="1"/>
            <a:r>
              <a:rPr lang="en-US" sz="1800" dirty="0"/>
              <a:t>Also kickstarted Silicon Valley.</a:t>
            </a:r>
          </a:p>
          <a:p>
            <a:r>
              <a:rPr lang="en-US" sz="2200" dirty="0"/>
              <a:t>Understanding of the Moon</a:t>
            </a:r>
          </a:p>
          <a:p>
            <a:pPr lvl="1"/>
            <a:r>
              <a:rPr lang="en-US" sz="1800" dirty="0"/>
              <a:t>Origin</a:t>
            </a:r>
          </a:p>
          <a:p>
            <a:pPr lvl="1"/>
            <a:r>
              <a:rPr lang="en-US" sz="1800" dirty="0"/>
              <a:t>Age</a:t>
            </a:r>
          </a:p>
          <a:p>
            <a:pPr lvl="1"/>
            <a:r>
              <a:rPr lang="en-US" sz="1800" dirty="0"/>
              <a:t>Geological activity</a:t>
            </a:r>
          </a:p>
          <a:p>
            <a:r>
              <a:rPr lang="en-US" sz="2200" dirty="0"/>
              <a:t>Advances in materials science and aerospace engineering.</a:t>
            </a:r>
          </a:p>
          <a:p>
            <a:r>
              <a:rPr lang="en-US" sz="2200" dirty="0"/>
              <a:t>Understanding space environments</a:t>
            </a:r>
          </a:p>
          <a:p>
            <a:pPr lvl="1"/>
            <a:r>
              <a:rPr lang="en-US" sz="1800" dirty="0"/>
              <a:t>solar wind</a:t>
            </a:r>
          </a:p>
          <a:p>
            <a:pPr lvl="1"/>
            <a:r>
              <a:rPr lang="en-US" sz="1800" dirty="0">
                <a:hlinkClick r:id="rId3"/>
              </a:rPr>
              <a:t>Van Allen Belts</a:t>
            </a:r>
            <a:endParaRPr lang="en-US" sz="1800" dirty="0"/>
          </a:p>
          <a:p>
            <a:pPr lvl="1"/>
            <a:r>
              <a:rPr lang="en-US" sz="1800" dirty="0"/>
              <a:t>Magnetic field variations</a:t>
            </a:r>
          </a:p>
          <a:p>
            <a:r>
              <a:rPr lang="en-US" sz="2200" dirty="0"/>
              <a:t>Human biology.</a:t>
            </a:r>
          </a:p>
          <a:p>
            <a:r>
              <a:rPr lang="en-US" sz="2200" dirty="0"/>
              <a:t>Earth and environmental science.</a:t>
            </a:r>
          </a:p>
        </p:txBody>
      </p:sp>
      <p:sp>
        <p:nvSpPr>
          <p:cNvPr id="4" name="Date Placeholder 3">
            <a:extLst>
              <a:ext uri="{FF2B5EF4-FFF2-40B4-BE49-F238E27FC236}">
                <a16:creationId xmlns:a16="http://schemas.microsoft.com/office/drawing/2014/main" id="{21B3D0F8-613B-3F96-5D02-678022991863}"/>
              </a:ext>
            </a:extLst>
          </p:cNvPr>
          <p:cNvSpPr>
            <a:spLocks noGrp="1"/>
          </p:cNvSpPr>
          <p:nvPr>
            <p:ph type="dt" sz="half" idx="10"/>
          </p:nvPr>
        </p:nvSpPr>
        <p:spPr/>
        <p:txBody>
          <a:bodyPr/>
          <a:lstStyle/>
          <a:p>
            <a:pPr>
              <a:defRPr/>
            </a:pPr>
            <a:r>
              <a:rPr lang="en-US"/>
              <a:t>FRS-003-009 - Fall 2025</a:t>
            </a:r>
            <a:endParaRPr lang="en-US" dirty="0"/>
          </a:p>
        </p:txBody>
      </p:sp>
      <p:sp>
        <p:nvSpPr>
          <p:cNvPr id="5" name="Footer Placeholder 4">
            <a:extLst>
              <a:ext uri="{FF2B5EF4-FFF2-40B4-BE49-F238E27FC236}">
                <a16:creationId xmlns:a16="http://schemas.microsoft.com/office/drawing/2014/main" id="{7F884D9B-4F69-E7E3-CD07-FF4B3660297C}"/>
              </a:ext>
            </a:extLst>
          </p:cNvPr>
          <p:cNvSpPr>
            <a:spLocks noGrp="1"/>
          </p:cNvSpPr>
          <p:nvPr>
            <p:ph type="ftr" sz="quarter" idx="11"/>
          </p:nvPr>
        </p:nvSpPr>
        <p:spPr/>
        <p:txBody>
          <a:bodyPr/>
          <a:lstStyle/>
          <a:p>
            <a:pPr>
              <a:defRPr/>
            </a:pPr>
            <a:r>
              <a:rPr lang="en-US"/>
              <a:t>Science and Politics</a:t>
            </a:r>
            <a:endParaRPr lang="en-US">
              <a:latin typeface="+mn-lt"/>
            </a:endParaRPr>
          </a:p>
        </p:txBody>
      </p:sp>
      <p:sp>
        <p:nvSpPr>
          <p:cNvPr id="6" name="Slide Number Placeholder 5">
            <a:extLst>
              <a:ext uri="{FF2B5EF4-FFF2-40B4-BE49-F238E27FC236}">
                <a16:creationId xmlns:a16="http://schemas.microsoft.com/office/drawing/2014/main" id="{703C0F03-280B-34B5-9A36-69AB183BC889}"/>
              </a:ext>
            </a:extLst>
          </p:cNvPr>
          <p:cNvSpPr>
            <a:spLocks noGrp="1"/>
          </p:cNvSpPr>
          <p:nvPr>
            <p:ph type="sldNum" sz="quarter" idx="12"/>
          </p:nvPr>
        </p:nvSpPr>
        <p:spPr/>
        <p:txBody>
          <a:bodyPr/>
          <a:lstStyle/>
          <a:p>
            <a:pPr>
              <a:defRPr/>
            </a:pPr>
            <a:fld id="{BCA26155-0DCC-45D2-90B6-32F65F3F6C0F}" type="slidenum">
              <a:rPr lang="en-US" smtClean="0"/>
              <a:pPr>
                <a:defRPr/>
              </a:pPr>
              <a:t>10</a:t>
            </a:fld>
            <a:endParaRPr lang="en-US"/>
          </a:p>
        </p:txBody>
      </p:sp>
      <p:pic>
        <p:nvPicPr>
          <p:cNvPr id="2050" name="Picture 2" descr="undefined">
            <a:extLst>
              <a:ext uri="{FF2B5EF4-FFF2-40B4-BE49-F238E27FC236}">
                <a16:creationId xmlns:a16="http://schemas.microsoft.com/office/drawing/2014/main" id="{6ECC46A6-5AE6-5270-1676-3EDAF0D7FB1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81044" y="796437"/>
            <a:ext cx="2509922" cy="17181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7263809"/>
      </p:ext>
    </p:extLst>
  </p:cSld>
  <p:clrMapOvr>
    <a:masterClrMapping/>
  </p:clrMapOvr>
  <p:transition>
    <p:fade thruBlk="1"/>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7BC321-04D5-DCDC-E8B4-7FFF7A62F727}"/>
              </a:ext>
            </a:extLst>
          </p:cNvPr>
          <p:cNvSpPr>
            <a:spLocks noGrp="1"/>
          </p:cNvSpPr>
          <p:nvPr>
            <p:ph type="title"/>
          </p:nvPr>
        </p:nvSpPr>
        <p:spPr/>
        <p:txBody>
          <a:bodyPr>
            <a:normAutofit fontScale="90000"/>
          </a:bodyPr>
          <a:lstStyle/>
          <a:p>
            <a:r>
              <a:rPr lang="en-US" dirty="0"/>
              <a:t>Bad Politics Leading to Bad Science: </a:t>
            </a:r>
            <a:r>
              <a:rPr lang="en-US" dirty="0">
                <a:hlinkClick r:id="rId2"/>
              </a:rPr>
              <a:t>Lysenkoism</a:t>
            </a:r>
            <a:endParaRPr lang="en-US" dirty="0"/>
          </a:p>
        </p:txBody>
      </p:sp>
      <p:sp>
        <p:nvSpPr>
          <p:cNvPr id="6" name="Content Placeholder 5">
            <a:extLst>
              <a:ext uri="{FF2B5EF4-FFF2-40B4-BE49-F238E27FC236}">
                <a16:creationId xmlns:a16="http://schemas.microsoft.com/office/drawing/2014/main" id="{08AE8B50-2CEB-184E-2F1E-67E083356B41}"/>
              </a:ext>
            </a:extLst>
          </p:cNvPr>
          <p:cNvSpPr>
            <a:spLocks noGrp="1"/>
          </p:cNvSpPr>
          <p:nvPr>
            <p:ph idx="1"/>
          </p:nvPr>
        </p:nvSpPr>
        <p:spPr/>
        <p:txBody>
          <a:bodyPr>
            <a:normAutofit/>
          </a:bodyPr>
          <a:lstStyle/>
          <a:p>
            <a:r>
              <a:rPr lang="en-US" sz="2000" dirty="0"/>
              <a:t>Background:  prior to Darwin, the prevailing theory of evolution was “</a:t>
            </a:r>
            <a:r>
              <a:rPr lang="en-US" sz="2000" dirty="0">
                <a:hlinkClick r:id="rId3"/>
              </a:rPr>
              <a:t>Lamarckian Evolution</a:t>
            </a:r>
            <a:r>
              <a:rPr lang="en-US" sz="2000" dirty="0"/>
              <a:t>”, after Jean Baptiste Lamarck.</a:t>
            </a:r>
          </a:p>
          <a:p>
            <a:pPr lvl="1"/>
            <a:r>
              <a:rPr lang="en-US" sz="1800" dirty="0"/>
              <a:t>It held that traits acquired during an organism’s lifetime could be passed down to its descendants.</a:t>
            </a:r>
          </a:p>
          <a:p>
            <a:pPr lvl="1"/>
            <a:r>
              <a:rPr lang="en-US" sz="1800" dirty="0"/>
              <a:t>Example:  One generation of giraffes stretches their neck to reach higher branches and the next generation has longer necks</a:t>
            </a:r>
          </a:p>
        </p:txBody>
      </p:sp>
      <p:sp>
        <p:nvSpPr>
          <p:cNvPr id="3" name="Date Placeholder 2">
            <a:extLst>
              <a:ext uri="{FF2B5EF4-FFF2-40B4-BE49-F238E27FC236}">
                <a16:creationId xmlns:a16="http://schemas.microsoft.com/office/drawing/2014/main" id="{0CD16546-4214-EEF7-4778-C99E37785561}"/>
              </a:ext>
            </a:extLst>
          </p:cNvPr>
          <p:cNvSpPr>
            <a:spLocks noGrp="1"/>
          </p:cNvSpPr>
          <p:nvPr>
            <p:ph type="dt" sz="half" idx="10"/>
          </p:nvPr>
        </p:nvSpPr>
        <p:spPr/>
        <p:txBody>
          <a:bodyPr/>
          <a:lstStyle/>
          <a:p>
            <a:pPr>
              <a:defRPr/>
            </a:pPr>
            <a:r>
              <a:rPr lang="en-US"/>
              <a:t>FRS-003-009 - Fall 2025</a:t>
            </a:r>
            <a:endParaRPr lang="en-US" dirty="0"/>
          </a:p>
        </p:txBody>
      </p:sp>
      <p:sp>
        <p:nvSpPr>
          <p:cNvPr id="4" name="Footer Placeholder 3">
            <a:extLst>
              <a:ext uri="{FF2B5EF4-FFF2-40B4-BE49-F238E27FC236}">
                <a16:creationId xmlns:a16="http://schemas.microsoft.com/office/drawing/2014/main" id="{A9AB3B74-7D1B-7935-1975-25B4C06F409F}"/>
              </a:ext>
            </a:extLst>
          </p:cNvPr>
          <p:cNvSpPr>
            <a:spLocks noGrp="1"/>
          </p:cNvSpPr>
          <p:nvPr>
            <p:ph type="ftr" sz="quarter" idx="11"/>
          </p:nvPr>
        </p:nvSpPr>
        <p:spPr/>
        <p:txBody>
          <a:bodyPr/>
          <a:lstStyle/>
          <a:p>
            <a:pPr>
              <a:defRPr/>
            </a:pPr>
            <a:r>
              <a:rPr lang="en-US"/>
              <a:t>Science and Politics</a:t>
            </a:r>
            <a:endParaRPr lang="en-US">
              <a:latin typeface="+mn-lt"/>
            </a:endParaRPr>
          </a:p>
        </p:txBody>
      </p:sp>
      <p:sp>
        <p:nvSpPr>
          <p:cNvPr id="5" name="Slide Number Placeholder 4">
            <a:extLst>
              <a:ext uri="{FF2B5EF4-FFF2-40B4-BE49-F238E27FC236}">
                <a16:creationId xmlns:a16="http://schemas.microsoft.com/office/drawing/2014/main" id="{9897514F-1578-D591-7CBD-BA9A0A480804}"/>
              </a:ext>
            </a:extLst>
          </p:cNvPr>
          <p:cNvSpPr>
            <a:spLocks noGrp="1"/>
          </p:cNvSpPr>
          <p:nvPr>
            <p:ph type="sldNum" sz="quarter" idx="12"/>
          </p:nvPr>
        </p:nvSpPr>
        <p:spPr/>
        <p:txBody>
          <a:bodyPr/>
          <a:lstStyle/>
          <a:p>
            <a:pPr>
              <a:defRPr/>
            </a:pPr>
            <a:fld id="{BAB536C3-BB10-4165-8E74-99838CB51702}" type="slidenum">
              <a:rPr lang="en-US" smtClean="0"/>
              <a:pPr>
                <a:defRPr/>
              </a:pPr>
              <a:t>11</a:t>
            </a:fld>
            <a:endParaRPr lang="en-US"/>
          </a:p>
        </p:txBody>
      </p:sp>
      <p:pic>
        <p:nvPicPr>
          <p:cNvPr id="1026" name="Picture 2" descr="Lamarckism - Simple English Wikipedia, the free encyclopedia">
            <a:extLst>
              <a:ext uri="{FF2B5EF4-FFF2-40B4-BE49-F238E27FC236}">
                <a16:creationId xmlns:a16="http://schemas.microsoft.com/office/drawing/2014/main" id="{281938C9-BD52-AD5C-3A38-806B57E4B6E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5286" y="3109444"/>
            <a:ext cx="7072895" cy="32771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7609541"/>
      </p:ext>
    </p:extLst>
  </p:cSld>
  <p:clrMapOvr>
    <a:masterClrMapping/>
  </p:clrMapOvr>
  <p:transition>
    <p:fade thruBlk="1"/>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1F7C16-606F-EFD5-C20E-9313189227D9}"/>
              </a:ext>
            </a:extLst>
          </p:cNvPr>
          <p:cNvSpPr>
            <a:spLocks noGrp="1"/>
          </p:cNvSpPr>
          <p:nvPr>
            <p:ph type="title"/>
          </p:nvPr>
        </p:nvSpPr>
        <p:spPr/>
        <p:txBody>
          <a:bodyPr/>
          <a:lstStyle/>
          <a:p>
            <a:r>
              <a:rPr lang="en-US" dirty="0">
                <a:hlinkClick r:id="rId2"/>
              </a:rPr>
              <a:t>Darwin’s Revelation</a:t>
            </a:r>
            <a:endParaRPr lang="en-US" dirty="0"/>
          </a:p>
        </p:txBody>
      </p:sp>
      <p:sp>
        <p:nvSpPr>
          <p:cNvPr id="3" name="Content Placeholder 2">
            <a:extLst>
              <a:ext uri="{FF2B5EF4-FFF2-40B4-BE49-F238E27FC236}">
                <a16:creationId xmlns:a16="http://schemas.microsoft.com/office/drawing/2014/main" id="{115E24B0-6FFD-5DDC-B600-609009109760}"/>
              </a:ext>
            </a:extLst>
          </p:cNvPr>
          <p:cNvSpPr>
            <a:spLocks noGrp="1"/>
          </p:cNvSpPr>
          <p:nvPr>
            <p:ph idx="1"/>
          </p:nvPr>
        </p:nvSpPr>
        <p:spPr/>
        <p:txBody>
          <a:bodyPr/>
          <a:lstStyle/>
          <a:p>
            <a:r>
              <a:rPr lang="en-US" dirty="0"/>
              <a:t>Each generation is born with the traits it will pass down.</a:t>
            </a:r>
          </a:p>
          <a:p>
            <a:r>
              <a:rPr lang="en-US" dirty="0"/>
              <a:t>These do not change during the organism’s lifetime.</a:t>
            </a:r>
          </a:p>
          <a:p>
            <a:r>
              <a:rPr lang="en-US" dirty="0"/>
              <a:t>Some giraffes are randomly born with longer necks.</a:t>
            </a:r>
          </a:p>
          <a:p>
            <a:r>
              <a:rPr lang="en-US" dirty="0"/>
              <a:t>Those are more likely to survive and reproduce</a:t>
            </a:r>
          </a:p>
        </p:txBody>
      </p:sp>
      <p:sp>
        <p:nvSpPr>
          <p:cNvPr id="4" name="Date Placeholder 3">
            <a:extLst>
              <a:ext uri="{FF2B5EF4-FFF2-40B4-BE49-F238E27FC236}">
                <a16:creationId xmlns:a16="http://schemas.microsoft.com/office/drawing/2014/main" id="{6E57C1BD-ECDB-7262-3E4B-17375E659C92}"/>
              </a:ext>
            </a:extLst>
          </p:cNvPr>
          <p:cNvSpPr>
            <a:spLocks noGrp="1"/>
          </p:cNvSpPr>
          <p:nvPr>
            <p:ph type="dt" sz="half" idx="10"/>
          </p:nvPr>
        </p:nvSpPr>
        <p:spPr/>
        <p:txBody>
          <a:bodyPr/>
          <a:lstStyle/>
          <a:p>
            <a:pPr>
              <a:defRPr/>
            </a:pPr>
            <a:r>
              <a:rPr lang="en-US"/>
              <a:t>FRS-003-009 - Fall 2025</a:t>
            </a:r>
            <a:endParaRPr lang="en-US" dirty="0"/>
          </a:p>
        </p:txBody>
      </p:sp>
      <p:sp>
        <p:nvSpPr>
          <p:cNvPr id="5" name="Footer Placeholder 4">
            <a:extLst>
              <a:ext uri="{FF2B5EF4-FFF2-40B4-BE49-F238E27FC236}">
                <a16:creationId xmlns:a16="http://schemas.microsoft.com/office/drawing/2014/main" id="{2A37A23A-F54E-2C60-183E-9E6A274B1626}"/>
              </a:ext>
            </a:extLst>
          </p:cNvPr>
          <p:cNvSpPr>
            <a:spLocks noGrp="1"/>
          </p:cNvSpPr>
          <p:nvPr>
            <p:ph type="ftr" sz="quarter" idx="11"/>
          </p:nvPr>
        </p:nvSpPr>
        <p:spPr/>
        <p:txBody>
          <a:bodyPr/>
          <a:lstStyle/>
          <a:p>
            <a:pPr>
              <a:defRPr/>
            </a:pPr>
            <a:r>
              <a:rPr lang="en-US"/>
              <a:t>Science and Politics</a:t>
            </a:r>
            <a:endParaRPr lang="en-US">
              <a:latin typeface="+mn-lt"/>
            </a:endParaRPr>
          </a:p>
        </p:txBody>
      </p:sp>
      <p:sp>
        <p:nvSpPr>
          <p:cNvPr id="6" name="Slide Number Placeholder 5">
            <a:extLst>
              <a:ext uri="{FF2B5EF4-FFF2-40B4-BE49-F238E27FC236}">
                <a16:creationId xmlns:a16="http://schemas.microsoft.com/office/drawing/2014/main" id="{3CFAB300-8017-9391-D98D-3A65BD5E5834}"/>
              </a:ext>
            </a:extLst>
          </p:cNvPr>
          <p:cNvSpPr>
            <a:spLocks noGrp="1"/>
          </p:cNvSpPr>
          <p:nvPr>
            <p:ph type="sldNum" sz="quarter" idx="12"/>
          </p:nvPr>
        </p:nvSpPr>
        <p:spPr/>
        <p:txBody>
          <a:bodyPr/>
          <a:lstStyle/>
          <a:p>
            <a:pPr>
              <a:defRPr/>
            </a:pPr>
            <a:fld id="{BCA26155-0DCC-45D2-90B6-32F65F3F6C0F}" type="slidenum">
              <a:rPr lang="en-US" smtClean="0"/>
              <a:pPr>
                <a:defRPr/>
              </a:pPr>
              <a:t>12</a:t>
            </a:fld>
            <a:endParaRPr lang="en-US"/>
          </a:p>
        </p:txBody>
      </p:sp>
      <p:pic>
        <p:nvPicPr>
          <p:cNvPr id="2050" name="Picture 2" descr="Theories of Evolution | BioNinja">
            <a:extLst>
              <a:ext uri="{FF2B5EF4-FFF2-40B4-BE49-F238E27FC236}">
                <a16:creationId xmlns:a16="http://schemas.microsoft.com/office/drawing/2014/main" id="{8D3C9EB6-1109-256D-A8A2-50FF9C032F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113315"/>
            <a:ext cx="9144000" cy="304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7184275"/>
      </p:ext>
    </p:extLst>
  </p:cSld>
  <p:clrMapOvr>
    <a:masterClrMapping/>
  </p:clrMapOvr>
  <p:transition>
    <p:fade thruBlk="1"/>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A4DE49-3C11-004E-E554-85B08300745E}"/>
              </a:ext>
            </a:extLst>
          </p:cNvPr>
          <p:cNvSpPr>
            <a:spLocks noGrp="1"/>
          </p:cNvSpPr>
          <p:nvPr>
            <p:ph type="title"/>
          </p:nvPr>
        </p:nvSpPr>
        <p:spPr/>
        <p:txBody>
          <a:bodyPr/>
          <a:lstStyle/>
          <a:p>
            <a:r>
              <a:rPr lang="en-US" dirty="0"/>
              <a:t>Enter </a:t>
            </a:r>
            <a:r>
              <a:rPr lang="en-US" dirty="0" err="1">
                <a:hlinkClick r:id="rId2"/>
              </a:rPr>
              <a:t>Trofim</a:t>
            </a:r>
            <a:r>
              <a:rPr lang="en-US" dirty="0">
                <a:hlinkClick r:id="rId2"/>
              </a:rPr>
              <a:t> Lysenko </a:t>
            </a:r>
            <a:r>
              <a:rPr lang="en-US" dirty="0"/>
              <a:t>(1898-1976)</a:t>
            </a:r>
          </a:p>
        </p:txBody>
      </p:sp>
      <p:sp>
        <p:nvSpPr>
          <p:cNvPr id="3" name="Content Placeholder 2">
            <a:extLst>
              <a:ext uri="{FF2B5EF4-FFF2-40B4-BE49-F238E27FC236}">
                <a16:creationId xmlns:a16="http://schemas.microsoft.com/office/drawing/2014/main" id="{F830D4FF-01B7-34F3-C137-6CF01680396B}"/>
              </a:ext>
            </a:extLst>
          </p:cNvPr>
          <p:cNvSpPr>
            <a:spLocks noGrp="1"/>
          </p:cNvSpPr>
          <p:nvPr>
            <p:ph idx="1"/>
          </p:nvPr>
        </p:nvSpPr>
        <p:spPr/>
        <p:txBody>
          <a:bodyPr>
            <a:normAutofit/>
          </a:bodyPr>
          <a:lstStyle/>
          <a:p>
            <a:r>
              <a:rPr lang="en-US" sz="2000" dirty="0"/>
              <a:t>Originally, Darwinian Evolution was the official doctrine</a:t>
            </a:r>
            <a:br>
              <a:rPr lang="en-US" sz="2000" dirty="0"/>
            </a:br>
            <a:r>
              <a:rPr lang="en-US" sz="2000" dirty="0"/>
              <a:t>of the Soviet Union</a:t>
            </a:r>
          </a:p>
          <a:p>
            <a:pPr lvl="1"/>
            <a:r>
              <a:rPr lang="en-US" sz="1800" dirty="0"/>
              <a:t>This was in part of the official atheism of the State.</a:t>
            </a:r>
          </a:p>
          <a:p>
            <a:r>
              <a:rPr lang="en-US" sz="2000" dirty="0"/>
              <a:t>However, some Marxists didn’t like the idea of random </a:t>
            </a:r>
            <a:br>
              <a:rPr lang="en-US" sz="2000" dirty="0"/>
            </a:br>
            <a:r>
              <a:rPr lang="en-US" sz="2000" dirty="0"/>
              <a:t>mutations</a:t>
            </a:r>
          </a:p>
          <a:p>
            <a:pPr lvl="1"/>
            <a:r>
              <a:rPr lang="en-US" sz="1800" dirty="0"/>
              <a:t>They felt the concept was at odds with their notion of </a:t>
            </a:r>
            <a:br>
              <a:rPr lang="en-US" sz="1800" dirty="0"/>
            </a:br>
            <a:r>
              <a:rPr lang="en-US" sz="1800" dirty="0"/>
              <a:t>“universal class struggle” and the “immutable laws of history”. </a:t>
            </a:r>
          </a:p>
          <a:p>
            <a:r>
              <a:rPr lang="en-US" sz="2000" dirty="0" err="1"/>
              <a:t>Trofim</a:t>
            </a:r>
            <a:r>
              <a:rPr lang="en-US" sz="2000" dirty="0"/>
              <a:t> Lysenko essentially returned to Lamarckian Evolution with the addition of a more global view.</a:t>
            </a:r>
          </a:p>
          <a:p>
            <a:pPr lvl="1"/>
            <a:r>
              <a:rPr lang="en-US" sz="1800" dirty="0"/>
              <a:t>He rejected the notion of “genes” entirely.</a:t>
            </a:r>
          </a:p>
          <a:p>
            <a:pPr lvl="1"/>
            <a:r>
              <a:rPr lang="en-US" sz="1800" dirty="0"/>
              <a:t>He claimed to have been able to introduce changes to crops which would be passed on to the next generation, with the goal of improving agriculture in the Soviet Union.</a:t>
            </a:r>
          </a:p>
          <a:p>
            <a:r>
              <a:rPr lang="en-US" sz="2000" dirty="0"/>
              <a:t>He generalized this to the idea that humans could drive </a:t>
            </a:r>
            <a:r>
              <a:rPr lang="en-US" sz="2000" i="1" dirty="0"/>
              <a:t>their own evolution</a:t>
            </a:r>
            <a:r>
              <a:rPr lang="en-US" sz="2000" dirty="0"/>
              <a:t> through collectivization.</a:t>
            </a:r>
          </a:p>
          <a:p>
            <a:pPr lvl="1"/>
            <a:r>
              <a:rPr lang="en-US" sz="1800" dirty="0"/>
              <a:t>Presumably ultimately arriving at the perfect Communist</a:t>
            </a:r>
          </a:p>
        </p:txBody>
      </p:sp>
      <p:sp>
        <p:nvSpPr>
          <p:cNvPr id="4" name="Date Placeholder 3">
            <a:extLst>
              <a:ext uri="{FF2B5EF4-FFF2-40B4-BE49-F238E27FC236}">
                <a16:creationId xmlns:a16="http://schemas.microsoft.com/office/drawing/2014/main" id="{6FFBC354-FF96-11E1-F80A-3B581DDBBC65}"/>
              </a:ext>
            </a:extLst>
          </p:cNvPr>
          <p:cNvSpPr>
            <a:spLocks noGrp="1"/>
          </p:cNvSpPr>
          <p:nvPr>
            <p:ph type="dt" sz="half" idx="10"/>
          </p:nvPr>
        </p:nvSpPr>
        <p:spPr/>
        <p:txBody>
          <a:bodyPr/>
          <a:lstStyle/>
          <a:p>
            <a:pPr>
              <a:defRPr/>
            </a:pPr>
            <a:r>
              <a:rPr lang="en-US"/>
              <a:t>FRS-003-009 - Fall 2025</a:t>
            </a:r>
            <a:endParaRPr lang="en-US" dirty="0"/>
          </a:p>
        </p:txBody>
      </p:sp>
      <p:sp>
        <p:nvSpPr>
          <p:cNvPr id="5" name="Footer Placeholder 4">
            <a:extLst>
              <a:ext uri="{FF2B5EF4-FFF2-40B4-BE49-F238E27FC236}">
                <a16:creationId xmlns:a16="http://schemas.microsoft.com/office/drawing/2014/main" id="{AEF3631C-89CA-D708-7950-FFA189F94609}"/>
              </a:ext>
            </a:extLst>
          </p:cNvPr>
          <p:cNvSpPr>
            <a:spLocks noGrp="1"/>
          </p:cNvSpPr>
          <p:nvPr>
            <p:ph type="ftr" sz="quarter" idx="11"/>
          </p:nvPr>
        </p:nvSpPr>
        <p:spPr/>
        <p:txBody>
          <a:bodyPr/>
          <a:lstStyle/>
          <a:p>
            <a:pPr>
              <a:defRPr/>
            </a:pPr>
            <a:r>
              <a:rPr lang="en-US"/>
              <a:t>Science and Politics</a:t>
            </a:r>
            <a:endParaRPr lang="en-US">
              <a:latin typeface="+mn-lt"/>
            </a:endParaRPr>
          </a:p>
        </p:txBody>
      </p:sp>
      <p:sp>
        <p:nvSpPr>
          <p:cNvPr id="6" name="Slide Number Placeholder 5">
            <a:extLst>
              <a:ext uri="{FF2B5EF4-FFF2-40B4-BE49-F238E27FC236}">
                <a16:creationId xmlns:a16="http://schemas.microsoft.com/office/drawing/2014/main" id="{39EA2EB9-E1F1-81E2-CBCD-C0689276451A}"/>
              </a:ext>
            </a:extLst>
          </p:cNvPr>
          <p:cNvSpPr>
            <a:spLocks noGrp="1"/>
          </p:cNvSpPr>
          <p:nvPr>
            <p:ph type="sldNum" sz="quarter" idx="12"/>
          </p:nvPr>
        </p:nvSpPr>
        <p:spPr/>
        <p:txBody>
          <a:bodyPr/>
          <a:lstStyle/>
          <a:p>
            <a:pPr>
              <a:defRPr/>
            </a:pPr>
            <a:fld id="{BCA26155-0DCC-45D2-90B6-32F65F3F6C0F}" type="slidenum">
              <a:rPr lang="en-US" smtClean="0"/>
              <a:pPr>
                <a:defRPr/>
              </a:pPr>
              <a:t>13</a:t>
            </a:fld>
            <a:endParaRPr lang="en-US"/>
          </a:p>
        </p:txBody>
      </p:sp>
      <p:pic>
        <p:nvPicPr>
          <p:cNvPr id="3074" name="Picture 2" descr="undefined">
            <a:extLst>
              <a:ext uri="{FF2B5EF4-FFF2-40B4-BE49-F238E27FC236}">
                <a16:creationId xmlns:a16="http://schemas.microsoft.com/office/drawing/2014/main" id="{AD3A9EBE-B804-C589-C6FA-740F209866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75714" y="471449"/>
            <a:ext cx="2012123" cy="26647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9672098"/>
      </p:ext>
    </p:extLst>
  </p:cSld>
  <p:clrMapOvr>
    <a:masterClrMapping/>
  </p:clrMapOvr>
  <p:transition>
    <p:fade thruBlk="1"/>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003299-5BF2-09B9-EBC1-E1D546B3F16F}"/>
              </a:ext>
            </a:extLst>
          </p:cNvPr>
          <p:cNvSpPr>
            <a:spLocks noGrp="1"/>
          </p:cNvSpPr>
          <p:nvPr>
            <p:ph type="title"/>
          </p:nvPr>
        </p:nvSpPr>
        <p:spPr/>
        <p:txBody>
          <a:bodyPr/>
          <a:lstStyle/>
          <a:p>
            <a:r>
              <a:rPr lang="en-US" dirty="0"/>
              <a:t>The Effects of Lysenkoism</a:t>
            </a:r>
          </a:p>
        </p:txBody>
      </p:sp>
      <p:sp>
        <p:nvSpPr>
          <p:cNvPr id="3" name="Content Placeholder 2">
            <a:extLst>
              <a:ext uri="{FF2B5EF4-FFF2-40B4-BE49-F238E27FC236}">
                <a16:creationId xmlns:a16="http://schemas.microsoft.com/office/drawing/2014/main" id="{2699E019-955A-8553-8431-02A111FCE4A5}"/>
              </a:ext>
            </a:extLst>
          </p:cNvPr>
          <p:cNvSpPr>
            <a:spLocks noGrp="1"/>
          </p:cNvSpPr>
          <p:nvPr>
            <p:ph idx="1"/>
          </p:nvPr>
        </p:nvSpPr>
        <p:spPr/>
        <p:txBody>
          <a:bodyPr>
            <a:normAutofit/>
          </a:bodyPr>
          <a:lstStyle/>
          <a:p>
            <a:r>
              <a:rPr lang="en-US" sz="2000" dirty="0"/>
              <a:t>By 1948, Stalin had declared Lysenkoism “the only correct theory”.</a:t>
            </a:r>
          </a:p>
          <a:p>
            <a:r>
              <a:rPr lang="en-US" sz="2000" dirty="0"/>
              <a:t>This was the old school Soviet Union, so “agree to disagree” wasn’t a thing.</a:t>
            </a:r>
          </a:p>
          <a:p>
            <a:pPr lvl="1"/>
            <a:r>
              <a:rPr lang="en-US" sz="1800" dirty="0"/>
              <a:t>Universities were purged of all references to genetics and Darwin.</a:t>
            </a:r>
          </a:p>
          <a:p>
            <a:pPr lvl="1"/>
            <a:r>
              <a:rPr lang="en-US" sz="1800" dirty="0"/>
              <a:t>Biologists and other scientists were required to fully embrace Lysenkoism.</a:t>
            </a:r>
          </a:p>
          <a:p>
            <a:pPr lvl="1"/>
            <a:r>
              <a:rPr lang="en-US" sz="1800" dirty="0"/>
              <a:t>Those that refused – or even hesitated – were terminated, imprisoned, or even executed.  Those executed include</a:t>
            </a:r>
            <a:endParaRPr lang="en-US" sz="1600" dirty="0"/>
          </a:p>
          <a:p>
            <a:pPr lvl="2"/>
            <a:r>
              <a:rPr lang="en-US" dirty="0"/>
              <a:t>The geneticist </a:t>
            </a:r>
            <a:r>
              <a:rPr lang="en-US" dirty="0">
                <a:hlinkClick r:id="rId2"/>
              </a:rPr>
              <a:t>Izrail Agol</a:t>
            </a:r>
            <a:r>
              <a:rPr lang="en-US" dirty="0"/>
              <a:t>.</a:t>
            </a:r>
          </a:p>
          <a:p>
            <a:pPr lvl="2"/>
            <a:r>
              <a:rPr lang="en-US" dirty="0"/>
              <a:t>The physician and geneticist </a:t>
            </a:r>
            <a:r>
              <a:rPr lang="en-US" dirty="0">
                <a:hlinkClick r:id="rId2"/>
              </a:rPr>
              <a:t>Solomon Levit</a:t>
            </a:r>
            <a:r>
              <a:rPr lang="en-US" dirty="0"/>
              <a:t>.</a:t>
            </a:r>
          </a:p>
          <a:p>
            <a:pPr lvl="2"/>
            <a:r>
              <a:rPr lang="en-US" dirty="0"/>
              <a:t>The biologist </a:t>
            </a:r>
            <a:r>
              <a:rPr lang="en-US" dirty="0">
                <a:hlinkClick r:id="rId3"/>
              </a:rPr>
              <a:t>Georgii Nadson</a:t>
            </a:r>
            <a:r>
              <a:rPr lang="en-US" dirty="0"/>
              <a:t>.</a:t>
            </a:r>
          </a:p>
          <a:p>
            <a:r>
              <a:rPr lang="en-US" sz="2000" dirty="0"/>
              <a:t>Beyond that, Lysenko’s nonsense theories </a:t>
            </a:r>
            <a:br>
              <a:rPr lang="en-US" sz="2000" dirty="0"/>
            </a:br>
            <a:r>
              <a:rPr lang="en-US" sz="2000" dirty="0"/>
              <a:t>of agriculture contributed to the catastrophe </a:t>
            </a:r>
            <a:br>
              <a:rPr lang="en-US" sz="2000" dirty="0"/>
            </a:br>
            <a:r>
              <a:rPr lang="en-US" sz="2000" dirty="0"/>
              <a:t>of Soviet </a:t>
            </a:r>
            <a:r>
              <a:rPr lang="en-US" sz="2000" dirty="0">
                <a:hlinkClick r:id="rId4"/>
              </a:rPr>
              <a:t>farming collectivization</a:t>
            </a:r>
            <a:r>
              <a:rPr lang="en-US" sz="2000" dirty="0"/>
              <a:t>.</a:t>
            </a:r>
          </a:p>
          <a:p>
            <a:pPr lvl="1"/>
            <a:r>
              <a:rPr lang="en-US" sz="1800" dirty="0"/>
              <a:t>In the end, 5-7 million people died of starvation.</a:t>
            </a:r>
          </a:p>
          <a:p>
            <a:r>
              <a:rPr lang="en-US" sz="2200" dirty="0"/>
              <a:t>Lysenkoism began to fall under the weight of its own failures in the 1950s and was finally abandoned in the 1960s.</a:t>
            </a:r>
          </a:p>
          <a:p>
            <a:endParaRPr lang="en-US" sz="2200" dirty="0"/>
          </a:p>
        </p:txBody>
      </p:sp>
      <p:sp>
        <p:nvSpPr>
          <p:cNvPr id="4" name="Date Placeholder 3">
            <a:extLst>
              <a:ext uri="{FF2B5EF4-FFF2-40B4-BE49-F238E27FC236}">
                <a16:creationId xmlns:a16="http://schemas.microsoft.com/office/drawing/2014/main" id="{A27473C4-3A55-ACFD-E685-1198C751CA47}"/>
              </a:ext>
            </a:extLst>
          </p:cNvPr>
          <p:cNvSpPr>
            <a:spLocks noGrp="1"/>
          </p:cNvSpPr>
          <p:nvPr>
            <p:ph type="dt" sz="half" idx="10"/>
          </p:nvPr>
        </p:nvSpPr>
        <p:spPr/>
        <p:txBody>
          <a:bodyPr/>
          <a:lstStyle/>
          <a:p>
            <a:pPr>
              <a:defRPr/>
            </a:pPr>
            <a:r>
              <a:rPr lang="en-US"/>
              <a:t>FRS-003-009 - Fall 2025</a:t>
            </a:r>
            <a:endParaRPr lang="en-US" dirty="0"/>
          </a:p>
        </p:txBody>
      </p:sp>
      <p:sp>
        <p:nvSpPr>
          <p:cNvPr id="5" name="Footer Placeholder 4">
            <a:extLst>
              <a:ext uri="{FF2B5EF4-FFF2-40B4-BE49-F238E27FC236}">
                <a16:creationId xmlns:a16="http://schemas.microsoft.com/office/drawing/2014/main" id="{D95CCD2D-DA7E-12C9-0FA1-6E4DA98676CF}"/>
              </a:ext>
            </a:extLst>
          </p:cNvPr>
          <p:cNvSpPr>
            <a:spLocks noGrp="1"/>
          </p:cNvSpPr>
          <p:nvPr>
            <p:ph type="ftr" sz="quarter" idx="11"/>
          </p:nvPr>
        </p:nvSpPr>
        <p:spPr/>
        <p:txBody>
          <a:bodyPr/>
          <a:lstStyle/>
          <a:p>
            <a:pPr>
              <a:defRPr/>
            </a:pPr>
            <a:r>
              <a:rPr lang="en-US"/>
              <a:t>Science and Politics</a:t>
            </a:r>
            <a:endParaRPr lang="en-US">
              <a:latin typeface="+mn-lt"/>
            </a:endParaRPr>
          </a:p>
        </p:txBody>
      </p:sp>
      <p:sp>
        <p:nvSpPr>
          <p:cNvPr id="6" name="Slide Number Placeholder 5">
            <a:extLst>
              <a:ext uri="{FF2B5EF4-FFF2-40B4-BE49-F238E27FC236}">
                <a16:creationId xmlns:a16="http://schemas.microsoft.com/office/drawing/2014/main" id="{3D74035A-7592-E01A-5967-2B6708F95EC6}"/>
              </a:ext>
            </a:extLst>
          </p:cNvPr>
          <p:cNvSpPr>
            <a:spLocks noGrp="1"/>
          </p:cNvSpPr>
          <p:nvPr>
            <p:ph type="sldNum" sz="quarter" idx="12"/>
          </p:nvPr>
        </p:nvSpPr>
        <p:spPr/>
        <p:txBody>
          <a:bodyPr/>
          <a:lstStyle/>
          <a:p>
            <a:pPr>
              <a:defRPr/>
            </a:pPr>
            <a:fld id="{BCA26155-0DCC-45D2-90B6-32F65F3F6C0F}" type="slidenum">
              <a:rPr lang="en-US" smtClean="0"/>
              <a:pPr>
                <a:defRPr/>
              </a:pPr>
              <a:t>14</a:t>
            </a:fld>
            <a:endParaRPr lang="en-US"/>
          </a:p>
        </p:txBody>
      </p:sp>
      <p:pic>
        <p:nvPicPr>
          <p:cNvPr id="1026" name="Picture 2" descr="Brutal Crime against Rural Life: Collectivisation in the Soviet Union |  Communist Crimes">
            <a:extLst>
              <a:ext uri="{FF2B5EF4-FFF2-40B4-BE49-F238E27FC236}">
                <a16:creationId xmlns:a16="http://schemas.microsoft.com/office/drawing/2014/main" id="{800FB0A8-44DC-1818-6381-9C1F53C1462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5119" t="6475" r="12262" b="4693"/>
          <a:stretch>
            <a:fillRect/>
          </a:stretch>
        </p:blipFill>
        <p:spPr bwMode="auto">
          <a:xfrm>
            <a:off x="6008915" y="3312112"/>
            <a:ext cx="2797628" cy="24430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487032"/>
      </p:ext>
    </p:extLst>
  </p:cSld>
  <p:clrMapOvr>
    <a:masterClrMapping/>
  </p:clrMapOvr>
  <p:transition>
    <p:fade thruBlk="1"/>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5CC54-0C09-7371-6C60-2BA8C294AD21}"/>
              </a:ext>
            </a:extLst>
          </p:cNvPr>
          <p:cNvSpPr>
            <a:spLocks noGrp="1"/>
          </p:cNvSpPr>
          <p:nvPr>
            <p:ph type="title"/>
          </p:nvPr>
        </p:nvSpPr>
        <p:spPr/>
        <p:txBody>
          <a:bodyPr/>
          <a:lstStyle/>
          <a:p>
            <a:r>
              <a:rPr lang="en-US" dirty="0"/>
              <a:t>A Funny Footnote: The Moscow Brain Institute</a:t>
            </a:r>
          </a:p>
        </p:txBody>
      </p:sp>
      <p:sp>
        <p:nvSpPr>
          <p:cNvPr id="3" name="Content Placeholder 2">
            <a:extLst>
              <a:ext uri="{FF2B5EF4-FFF2-40B4-BE49-F238E27FC236}">
                <a16:creationId xmlns:a16="http://schemas.microsoft.com/office/drawing/2014/main" id="{02958FD8-C9B5-B112-D0FB-476C7A1FC373}"/>
              </a:ext>
            </a:extLst>
          </p:cNvPr>
          <p:cNvSpPr>
            <a:spLocks noGrp="1"/>
          </p:cNvSpPr>
          <p:nvPr>
            <p:ph idx="1"/>
          </p:nvPr>
        </p:nvSpPr>
        <p:spPr/>
        <p:txBody>
          <a:bodyPr>
            <a:normAutofit lnSpcReduction="10000"/>
          </a:bodyPr>
          <a:lstStyle/>
          <a:p>
            <a:r>
              <a:rPr lang="en-US" sz="2000" dirty="0"/>
              <a:t>In 1928, the Soviet Union founded </a:t>
            </a:r>
            <a:r>
              <a:rPr lang="en-US" sz="2000" dirty="0">
                <a:hlinkClick r:id="rId2"/>
              </a:rPr>
              <a:t>The Moscow</a:t>
            </a:r>
            <a:br>
              <a:rPr lang="en-US" sz="2000" dirty="0">
                <a:hlinkClick r:id="rId2"/>
              </a:rPr>
            </a:br>
            <a:r>
              <a:rPr lang="en-US" sz="2000" dirty="0">
                <a:hlinkClick r:id="rId2"/>
              </a:rPr>
              <a:t>Brain Institute</a:t>
            </a:r>
            <a:r>
              <a:rPr lang="en-US" sz="2000" dirty="0"/>
              <a:t>, initially to study Lenin’s brain.</a:t>
            </a:r>
          </a:p>
          <a:p>
            <a:r>
              <a:rPr lang="en-US" sz="2000" dirty="0"/>
              <a:t>Their charge was to study brains in order to</a:t>
            </a:r>
            <a:br>
              <a:rPr lang="en-US" sz="2000" dirty="0"/>
            </a:br>
            <a:r>
              <a:rPr lang="en-US" sz="2000" dirty="0"/>
              <a:t>prove that communist “genius” brains were </a:t>
            </a:r>
            <a:br>
              <a:rPr lang="en-US" sz="2000" dirty="0"/>
            </a:br>
            <a:r>
              <a:rPr lang="en-US" sz="2000" dirty="0"/>
              <a:t>superior to ordinary brains.</a:t>
            </a:r>
          </a:p>
          <a:p>
            <a:r>
              <a:rPr lang="en-US" sz="2000" dirty="0"/>
              <a:t>Their collection grew to include Sergei Eisenstein,</a:t>
            </a:r>
            <a:br>
              <a:rPr lang="en-US" sz="2000" dirty="0"/>
            </a:br>
            <a:r>
              <a:rPr lang="en-US" sz="2000" dirty="0"/>
              <a:t> Maxim Gorky, Joseph Stalin, and many others, including hundreds of brains from ordinary citizens.</a:t>
            </a:r>
          </a:p>
          <a:p>
            <a:pPr lvl="1"/>
            <a:r>
              <a:rPr lang="en-US" sz="1600" dirty="0"/>
              <a:t>This became their “Pantheon of Brains”</a:t>
            </a:r>
          </a:p>
          <a:p>
            <a:r>
              <a:rPr lang="en-US" sz="2000" dirty="0"/>
              <a:t>They focused on brain weight as a sign of intelligence.</a:t>
            </a:r>
          </a:p>
          <a:p>
            <a:pPr lvl="1"/>
            <a:r>
              <a:rPr lang="en-US" sz="1600" dirty="0"/>
              <a:t>The problem was that Lenin’s brain weight was below average.</a:t>
            </a:r>
          </a:p>
          <a:p>
            <a:pPr lvl="1"/>
            <a:r>
              <a:rPr lang="en-US" sz="1600" dirty="0"/>
              <a:t>They explained this by blaming it on his multiple strokes.</a:t>
            </a:r>
          </a:p>
          <a:p>
            <a:pPr lvl="1"/>
            <a:r>
              <a:rPr lang="en-US" sz="1600" dirty="0"/>
              <a:t>In his case, they instead focused on  the pyramidal cells in the third layer of the central cortex, which appeared to be unusually well developed.</a:t>
            </a:r>
          </a:p>
          <a:p>
            <a:r>
              <a:rPr lang="en-US" sz="2000" dirty="0"/>
              <a:t>They spent decades slicing and dicing brains and writing nonsense papers.</a:t>
            </a:r>
          </a:p>
          <a:p>
            <a:r>
              <a:rPr lang="en-US" sz="2000" dirty="0"/>
              <a:t>The original institute was disbanded in 1989 after the fall of the Soviet Union, having learned nothing of any particular value.</a:t>
            </a:r>
          </a:p>
        </p:txBody>
      </p:sp>
      <p:sp>
        <p:nvSpPr>
          <p:cNvPr id="4" name="Date Placeholder 3">
            <a:extLst>
              <a:ext uri="{FF2B5EF4-FFF2-40B4-BE49-F238E27FC236}">
                <a16:creationId xmlns:a16="http://schemas.microsoft.com/office/drawing/2014/main" id="{36BC053F-F6E8-BF10-6755-22172AB139F1}"/>
              </a:ext>
            </a:extLst>
          </p:cNvPr>
          <p:cNvSpPr>
            <a:spLocks noGrp="1"/>
          </p:cNvSpPr>
          <p:nvPr>
            <p:ph type="dt" sz="half" idx="10"/>
          </p:nvPr>
        </p:nvSpPr>
        <p:spPr/>
        <p:txBody>
          <a:bodyPr/>
          <a:lstStyle/>
          <a:p>
            <a:pPr>
              <a:defRPr/>
            </a:pPr>
            <a:r>
              <a:rPr lang="en-US"/>
              <a:t>FRS-003-009 - Fall 2025</a:t>
            </a:r>
            <a:endParaRPr lang="en-US" dirty="0"/>
          </a:p>
        </p:txBody>
      </p:sp>
      <p:sp>
        <p:nvSpPr>
          <p:cNvPr id="5" name="Footer Placeholder 4">
            <a:extLst>
              <a:ext uri="{FF2B5EF4-FFF2-40B4-BE49-F238E27FC236}">
                <a16:creationId xmlns:a16="http://schemas.microsoft.com/office/drawing/2014/main" id="{A61A0B17-B637-C061-6E1F-DB812C5D8BE9}"/>
              </a:ext>
            </a:extLst>
          </p:cNvPr>
          <p:cNvSpPr>
            <a:spLocks noGrp="1"/>
          </p:cNvSpPr>
          <p:nvPr>
            <p:ph type="ftr" sz="quarter" idx="11"/>
          </p:nvPr>
        </p:nvSpPr>
        <p:spPr/>
        <p:txBody>
          <a:bodyPr/>
          <a:lstStyle/>
          <a:p>
            <a:pPr>
              <a:defRPr/>
            </a:pPr>
            <a:r>
              <a:rPr lang="en-US"/>
              <a:t>Science and Politics</a:t>
            </a:r>
            <a:endParaRPr lang="en-US">
              <a:latin typeface="+mn-lt"/>
            </a:endParaRPr>
          </a:p>
        </p:txBody>
      </p:sp>
      <p:sp>
        <p:nvSpPr>
          <p:cNvPr id="6" name="Slide Number Placeholder 5">
            <a:extLst>
              <a:ext uri="{FF2B5EF4-FFF2-40B4-BE49-F238E27FC236}">
                <a16:creationId xmlns:a16="http://schemas.microsoft.com/office/drawing/2014/main" id="{6A97A0AB-F80C-0920-05B2-32EFB8C092A0}"/>
              </a:ext>
            </a:extLst>
          </p:cNvPr>
          <p:cNvSpPr>
            <a:spLocks noGrp="1"/>
          </p:cNvSpPr>
          <p:nvPr>
            <p:ph type="sldNum" sz="quarter" idx="12"/>
          </p:nvPr>
        </p:nvSpPr>
        <p:spPr/>
        <p:txBody>
          <a:bodyPr/>
          <a:lstStyle/>
          <a:p>
            <a:pPr>
              <a:defRPr/>
            </a:pPr>
            <a:fld id="{BCA26155-0DCC-45D2-90B6-32F65F3F6C0F}" type="slidenum">
              <a:rPr lang="en-US" smtClean="0"/>
              <a:pPr>
                <a:defRPr/>
              </a:pPr>
              <a:t>15</a:t>
            </a:fld>
            <a:endParaRPr lang="en-US"/>
          </a:p>
        </p:txBody>
      </p:sp>
      <p:pic>
        <p:nvPicPr>
          <p:cNvPr id="1026" name="Picture 2" descr="Moscow Brain Institute | The Charnel-House">
            <a:extLst>
              <a:ext uri="{FF2B5EF4-FFF2-40B4-BE49-F238E27FC236}">
                <a16:creationId xmlns:a16="http://schemas.microsoft.com/office/drawing/2014/main" id="{AB65EAAF-0FB7-411F-B592-1FFF7D3172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48944" y="1099655"/>
            <a:ext cx="2433799" cy="18240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0911946"/>
      </p:ext>
    </p:extLst>
  </p:cSld>
  <p:clrMapOvr>
    <a:masterClrMapping/>
  </p:clrMapOvr>
  <p:transition>
    <p:fade thruBlk="1"/>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01B4B2-ECEE-0E78-8A16-DB2F7E2B2E51}"/>
              </a:ext>
            </a:extLst>
          </p:cNvPr>
          <p:cNvSpPr>
            <a:spLocks noGrp="1"/>
          </p:cNvSpPr>
          <p:nvPr>
            <p:ph type="title"/>
          </p:nvPr>
        </p:nvSpPr>
        <p:spPr/>
        <p:txBody>
          <a:bodyPr/>
          <a:lstStyle/>
          <a:p>
            <a:r>
              <a:rPr lang="en-US" dirty="0"/>
              <a:t>The Importance of Government Funding</a:t>
            </a:r>
          </a:p>
        </p:txBody>
      </p:sp>
      <p:sp>
        <p:nvSpPr>
          <p:cNvPr id="3" name="Content Placeholder 2">
            <a:extLst>
              <a:ext uri="{FF2B5EF4-FFF2-40B4-BE49-F238E27FC236}">
                <a16:creationId xmlns:a16="http://schemas.microsoft.com/office/drawing/2014/main" id="{088D2EB9-3636-23A6-2358-B83A6D058D19}"/>
              </a:ext>
            </a:extLst>
          </p:cNvPr>
          <p:cNvSpPr>
            <a:spLocks noGrp="1"/>
          </p:cNvSpPr>
          <p:nvPr>
            <p:ph idx="1"/>
          </p:nvPr>
        </p:nvSpPr>
        <p:spPr/>
        <p:txBody>
          <a:bodyPr>
            <a:normAutofit fontScale="92500" lnSpcReduction="10000"/>
          </a:bodyPr>
          <a:lstStyle/>
          <a:p>
            <a:r>
              <a:rPr lang="en-US" sz="2000" dirty="0"/>
              <a:t>In 2007, Norman Augustine, former Chairman and CEO of Lockheed Martin, convinced the National Academies of Science to appoint him to lead a commission into federal funding of fundamental science.</a:t>
            </a:r>
          </a:p>
          <a:p>
            <a:r>
              <a:rPr lang="en-US" sz="2000" dirty="0"/>
              <a:t>The result was </a:t>
            </a:r>
            <a:r>
              <a:rPr lang="en-US" sz="2000" dirty="0">
                <a:hlinkClick r:id="rId2"/>
              </a:rPr>
              <a:t>“Rising Above the Gathering Storm: Energizing and Employing America for a Brighter Economic Future”</a:t>
            </a:r>
            <a:endParaRPr lang="en-US" sz="2000" dirty="0"/>
          </a:p>
          <a:p>
            <a:r>
              <a:rPr lang="en-US" sz="2000" dirty="0"/>
              <a:t>From the introduction</a:t>
            </a:r>
          </a:p>
          <a:p>
            <a:pPr lvl="1"/>
            <a:r>
              <a:rPr lang="en-US" sz="1600" dirty="0">
                <a:highlight>
                  <a:srgbClr val="FFFF00"/>
                </a:highlight>
              </a:rPr>
              <a:t>The prosperity the United States enjoys today is due in no small part to investments the nation has made in research and development at universities, corporations, and national laboratories over the last 50 years</a:t>
            </a:r>
            <a:r>
              <a:rPr lang="en-US" sz="1600" dirty="0"/>
              <a:t>. Recently, however, corporate, government, and national scientific and technical leaders have expressed concern that pressures on the science and technology enterprise could seriously erode this past success and jeopardize future US prosperity. </a:t>
            </a:r>
            <a:endParaRPr lang="en-US" sz="2000" dirty="0"/>
          </a:p>
          <a:p>
            <a:r>
              <a:rPr lang="en-US" sz="2000" dirty="0"/>
              <a:t>The report made numerous recommendations, but I’ll highlight this one:</a:t>
            </a:r>
          </a:p>
          <a:p>
            <a:pPr lvl="1"/>
            <a:r>
              <a:rPr lang="en-US" sz="1600" dirty="0"/>
              <a:t>Action B-1: </a:t>
            </a:r>
            <a:r>
              <a:rPr lang="en-US" sz="1600" dirty="0">
                <a:highlight>
                  <a:srgbClr val="FFFF00"/>
                </a:highlight>
              </a:rPr>
              <a:t>Increase the federal investment in long-term basic research by 10% each year over the next 7 years through reallocation of existing funds or, if necessary, through the investment of new funds</a:t>
            </a:r>
            <a:r>
              <a:rPr lang="en-US" sz="1600" dirty="0"/>
              <a:t>. Special attention should go to the physical sciences, engineering, mathematics, and information sciences and to Department of Defense (DOD) </a:t>
            </a:r>
            <a:r>
              <a:rPr lang="en-US" sz="1600" dirty="0">
                <a:highlight>
                  <a:srgbClr val="FFFF00"/>
                </a:highlight>
              </a:rPr>
              <a:t>basic-research funding</a:t>
            </a:r>
            <a:r>
              <a:rPr lang="en-US" sz="1600" dirty="0"/>
              <a:t>. This special attention does not mean that there should be a disinvestment in such important fields as the life sciences or the social sciences. A balanced research portfolio in all fields of science and engineering research is critical to US prosperity. Increasingly, the most significant new scientific and engineering advances are formed to cut across several disciplines.</a:t>
            </a:r>
          </a:p>
        </p:txBody>
      </p:sp>
      <p:sp>
        <p:nvSpPr>
          <p:cNvPr id="4" name="Date Placeholder 3">
            <a:extLst>
              <a:ext uri="{FF2B5EF4-FFF2-40B4-BE49-F238E27FC236}">
                <a16:creationId xmlns:a16="http://schemas.microsoft.com/office/drawing/2014/main" id="{2165A8D7-B656-08FD-A2CA-EFEDF9F56EF6}"/>
              </a:ext>
            </a:extLst>
          </p:cNvPr>
          <p:cNvSpPr>
            <a:spLocks noGrp="1"/>
          </p:cNvSpPr>
          <p:nvPr>
            <p:ph type="dt" sz="half" idx="10"/>
          </p:nvPr>
        </p:nvSpPr>
        <p:spPr/>
        <p:txBody>
          <a:bodyPr/>
          <a:lstStyle/>
          <a:p>
            <a:pPr>
              <a:defRPr/>
            </a:pPr>
            <a:r>
              <a:rPr lang="en-US"/>
              <a:t>FRS-003-009 - Fall 2025</a:t>
            </a:r>
            <a:endParaRPr lang="en-US" dirty="0"/>
          </a:p>
        </p:txBody>
      </p:sp>
      <p:sp>
        <p:nvSpPr>
          <p:cNvPr id="5" name="Footer Placeholder 4">
            <a:extLst>
              <a:ext uri="{FF2B5EF4-FFF2-40B4-BE49-F238E27FC236}">
                <a16:creationId xmlns:a16="http://schemas.microsoft.com/office/drawing/2014/main" id="{3D56D4EE-0A5D-26CC-DC2B-B042298BF6B4}"/>
              </a:ext>
            </a:extLst>
          </p:cNvPr>
          <p:cNvSpPr>
            <a:spLocks noGrp="1"/>
          </p:cNvSpPr>
          <p:nvPr>
            <p:ph type="ftr" sz="quarter" idx="11"/>
          </p:nvPr>
        </p:nvSpPr>
        <p:spPr/>
        <p:txBody>
          <a:bodyPr/>
          <a:lstStyle/>
          <a:p>
            <a:pPr>
              <a:defRPr/>
            </a:pPr>
            <a:r>
              <a:rPr lang="en-US"/>
              <a:t>Science and Politics</a:t>
            </a:r>
            <a:endParaRPr lang="en-US">
              <a:latin typeface="+mn-lt"/>
            </a:endParaRPr>
          </a:p>
        </p:txBody>
      </p:sp>
      <p:sp>
        <p:nvSpPr>
          <p:cNvPr id="6" name="Slide Number Placeholder 5">
            <a:extLst>
              <a:ext uri="{FF2B5EF4-FFF2-40B4-BE49-F238E27FC236}">
                <a16:creationId xmlns:a16="http://schemas.microsoft.com/office/drawing/2014/main" id="{1558F444-006C-0A57-E16C-1A2A90D8EFF3}"/>
              </a:ext>
            </a:extLst>
          </p:cNvPr>
          <p:cNvSpPr>
            <a:spLocks noGrp="1"/>
          </p:cNvSpPr>
          <p:nvPr>
            <p:ph type="sldNum" sz="quarter" idx="12"/>
          </p:nvPr>
        </p:nvSpPr>
        <p:spPr/>
        <p:txBody>
          <a:bodyPr/>
          <a:lstStyle/>
          <a:p>
            <a:pPr>
              <a:defRPr/>
            </a:pPr>
            <a:fld id="{BCA26155-0DCC-45D2-90B6-32F65F3F6C0F}" type="slidenum">
              <a:rPr lang="en-US" smtClean="0"/>
              <a:pPr>
                <a:defRPr/>
              </a:pPr>
              <a:t>16</a:t>
            </a:fld>
            <a:endParaRPr lang="en-US"/>
          </a:p>
        </p:txBody>
      </p:sp>
    </p:spTree>
    <p:extLst>
      <p:ext uri="{BB962C8B-B14F-4D97-AF65-F5344CB8AC3E}">
        <p14:creationId xmlns:p14="http://schemas.microsoft.com/office/powerpoint/2010/main" val="3230357853"/>
      </p:ext>
    </p:extLst>
  </p:cSld>
  <p:clrMapOvr>
    <a:masterClrMapping/>
  </p:clrMapOvr>
  <p:transition>
    <p:fade thruBlk="1"/>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5E68CA-93B3-A80C-22D3-D8BA469849CE}"/>
              </a:ext>
            </a:extLst>
          </p:cNvPr>
          <p:cNvSpPr>
            <a:spLocks noGrp="1"/>
          </p:cNvSpPr>
          <p:nvPr>
            <p:ph type="title"/>
          </p:nvPr>
        </p:nvSpPr>
        <p:spPr/>
        <p:txBody>
          <a:bodyPr/>
          <a:lstStyle/>
          <a:p>
            <a:r>
              <a:rPr lang="en-US" dirty="0"/>
              <a:t>Why is Government Funding Important?</a:t>
            </a:r>
          </a:p>
        </p:txBody>
      </p:sp>
      <p:sp>
        <p:nvSpPr>
          <p:cNvPr id="3" name="Content Placeholder 2">
            <a:extLst>
              <a:ext uri="{FF2B5EF4-FFF2-40B4-BE49-F238E27FC236}">
                <a16:creationId xmlns:a16="http://schemas.microsoft.com/office/drawing/2014/main" id="{43579B30-B214-30A4-ED29-731B578258D1}"/>
              </a:ext>
            </a:extLst>
          </p:cNvPr>
          <p:cNvSpPr>
            <a:spLocks noGrp="1"/>
          </p:cNvSpPr>
          <p:nvPr>
            <p:ph idx="1"/>
          </p:nvPr>
        </p:nvSpPr>
        <p:spPr/>
        <p:txBody>
          <a:bodyPr/>
          <a:lstStyle/>
          <a:p>
            <a:r>
              <a:rPr lang="en-US" dirty="0"/>
              <a:t>To put it simply, government can afford to fail.</a:t>
            </a:r>
          </a:p>
          <a:p>
            <a:r>
              <a:rPr lang="en-US" dirty="0"/>
              <a:t>According Mr. Augustine, the R&amp;D horizon for investment return in industry is typically two years.</a:t>
            </a:r>
          </a:p>
          <a:p>
            <a:pPr lvl="1"/>
            <a:r>
              <a:rPr lang="en-US" dirty="0"/>
              <a:t>That is, if a business invests in R&amp;D, they want a high probability of a viable product in no more than two years.</a:t>
            </a:r>
          </a:p>
          <a:p>
            <a:r>
              <a:rPr lang="en-US" dirty="0"/>
              <a:t>In contrast:</a:t>
            </a:r>
          </a:p>
          <a:p>
            <a:pPr lvl="1"/>
            <a:r>
              <a:rPr lang="en-US" dirty="0"/>
              <a:t>In many fields, like quantum computing, we are only now beginning to exploit physics that was studied over 100 years ago.</a:t>
            </a:r>
          </a:p>
          <a:p>
            <a:pPr lvl="1"/>
            <a:r>
              <a:rPr lang="en-US" dirty="0"/>
              <a:t>Many, MANY, potential technologies fail on the road to finding one that’s viable.</a:t>
            </a:r>
          </a:p>
        </p:txBody>
      </p:sp>
      <p:sp>
        <p:nvSpPr>
          <p:cNvPr id="4" name="Date Placeholder 3">
            <a:extLst>
              <a:ext uri="{FF2B5EF4-FFF2-40B4-BE49-F238E27FC236}">
                <a16:creationId xmlns:a16="http://schemas.microsoft.com/office/drawing/2014/main" id="{1B4AE30E-106A-48EB-B84F-D4EA09C03362}"/>
              </a:ext>
            </a:extLst>
          </p:cNvPr>
          <p:cNvSpPr>
            <a:spLocks noGrp="1"/>
          </p:cNvSpPr>
          <p:nvPr>
            <p:ph type="dt" sz="half" idx="10"/>
          </p:nvPr>
        </p:nvSpPr>
        <p:spPr/>
        <p:txBody>
          <a:bodyPr/>
          <a:lstStyle/>
          <a:p>
            <a:pPr>
              <a:defRPr/>
            </a:pPr>
            <a:r>
              <a:rPr lang="en-US"/>
              <a:t>FRS-003-009 - Fall 2025</a:t>
            </a:r>
            <a:endParaRPr lang="en-US" dirty="0"/>
          </a:p>
        </p:txBody>
      </p:sp>
      <p:sp>
        <p:nvSpPr>
          <p:cNvPr id="5" name="Footer Placeholder 4">
            <a:extLst>
              <a:ext uri="{FF2B5EF4-FFF2-40B4-BE49-F238E27FC236}">
                <a16:creationId xmlns:a16="http://schemas.microsoft.com/office/drawing/2014/main" id="{531A45DA-2641-8B49-6734-3260820A9226}"/>
              </a:ext>
            </a:extLst>
          </p:cNvPr>
          <p:cNvSpPr>
            <a:spLocks noGrp="1"/>
          </p:cNvSpPr>
          <p:nvPr>
            <p:ph type="ftr" sz="quarter" idx="11"/>
          </p:nvPr>
        </p:nvSpPr>
        <p:spPr/>
        <p:txBody>
          <a:bodyPr/>
          <a:lstStyle/>
          <a:p>
            <a:pPr>
              <a:defRPr/>
            </a:pPr>
            <a:r>
              <a:rPr lang="en-US"/>
              <a:t>Science and Politics</a:t>
            </a:r>
            <a:endParaRPr lang="en-US">
              <a:latin typeface="+mn-lt"/>
            </a:endParaRPr>
          </a:p>
        </p:txBody>
      </p:sp>
      <p:sp>
        <p:nvSpPr>
          <p:cNvPr id="6" name="Slide Number Placeholder 5">
            <a:extLst>
              <a:ext uri="{FF2B5EF4-FFF2-40B4-BE49-F238E27FC236}">
                <a16:creationId xmlns:a16="http://schemas.microsoft.com/office/drawing/2014/main" id="{03B5A1B0-C050-A1DB-FAEE-830812F3DECF}"/>
              </a:ext>
            </a:extLst>
          </p:cNvPr>
          <p:cNvSpPr>
            <a:spLocks noGrp="1"/>
          </p:cNvSpPr>
          <p:nvPr>
            <p:ph type="sldNum" sz="quarter" idx="12"/>
          </p:nvPr>
        </p:nvSpPr>
        <p:spPr/>
        <p:txBody>
          <a:bodyPr/>
          <a:lstStyle/>
          <a:p>
            <a:pPr>
              <a:defRPr/>
            </a:pPr>
            <a:fld id="{BCA26155-0DCC-45D2-90B6-32F65F3F6C0F}" type="slidenum">
              <a:rPr lang="en-US" smtClean="0"/>
              <a:pPr>
                <a:defRPr/>
              </a:pPr>
              <a:t>17</a:t>
            </a:fld>
            <a:endParaRPr lang="en-US"/>
          </a:p>
        </p:txBody>
      </p:sp>
    </p:spTree>
    <p:extLst>
      <p:ext uri="{BB962C8B-B14F-4D97-AF65-F5344CB8AC3E}">
        <p14:creationId xmlns:p14="http://schemas.microsoft.com/office/powerpoint/2010/main" val="1712188034"/>
      </p:ext>
    </p:extLst>
  </p:cSld>
  <p:clrMapOvr>
    <a:masterClrMapping/>
  </p:clrMapOvr>
  <p:transition>
    <p:fade thruBlk="1"/>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83AC89-B31B-3189-BBD8-71856CA8B083}"/>
              </a:ext>
            </a:extLst>
          </p:cNvPr>
          <p:cNvSpPr>
            <a:spLocks noGrp="1"/>
          </p:cNvSpPr>
          <p:nvPr>
            <p:ph type="title"/>
          </p:nvPr>
        </p:nvSpPr>
        <p:spPr/>
        <p:txBody>
          <a:bodyPr/>
          <a:lstStyle/>
          <a:p>
            <a:r>
              <a:rPr lang="en-US" dirty="0"/>
              <a:t>Case in Point: </a:t>
            </a:r>
            <a:r>
              <a:rPr lang="en-US" dirty="0">
                <a:hlinkClick r:id="rId2"/>
              </a:rPr>
              <a:t>Lithium-ion Batteries</a:t>
            </a:r>
            <a:endParaRPr lang="en-US" dirty="0"/>
          </a:p>
        </p:txBody>
      </p:sp>
      <p:sp>
        <p:nvSpPr>
          <p:cNvPr id="3" name="Content Placeholder 2">
            <a:extLst>
              <a:ext uri="{FF2B5EF4-FFF2-40B4-BE49-F238E27FC236}">
                <a16:creationId xmlns:a16="http://schemas.microsoft.com/office/drawing/2014/main" id="{54D31E42-CB17-713D-F80F-37052F537327}"/>
              </a:ext>
            </a:extLst>
          </p:cNvPr>
          <p:cNvSpPr>
            <a:spLocks noGrp="1"/>
          </p:cNvSpPr>
          <p:nvPr>
            <p:ph idx="1"/>
          </p:nvPr>
        </p:nvSpPr>
        <p:spPr/>
        <p:txBody>
          <a:bodyPr>
            <a:normAutofit fontScale="92500" lnSpcReduction="20000"/>
          </a:bodyPr>
          <a:lstStyle/>
          <a:p>
            <a:r>
              <a:rPr lang="en-US" dirty="0"/>
              <a:t>The quest for durable high-density </a:t>
            </a:r>
            <a:br>
              <a:rPr lang="en-US" dirty="0"/>
            </a:br>
            <a:r>
              <a:rPr lang="en-US" dirty="0"/>
              <a:t>rechargeable batteries had been a </a:t>
            </a:r>
            <a:br>
              <a:rPr lang="en-US" dirty="0"/>
            </a:br>
            <a:r>
              <a:rPr lang="en-US" dirty="0"/>
              <a:t>major priority for a very long time.	</a:t>
            </a:r>
          </a:p>
          <a:p>
            <a:pPr lvl="1"/>
            <a:r>
              <a:rPr lang="en-US" dirty="0"/>
              <a:t>The priority has only increase with the push for </a:t>
            </a:r>
            <a:br>
              <a:rPr lang="en-US" dirty="0"/>
            </a:br>
            <a:r>
              <a:rPr lang="en-US" dirty="0"/>
              <a:t>electric cars and the desire to store energy from </a:t>
            </a:r>
            <a:br>
              <a:rPr lang="en-US" dirty="0"/>
            </a:br>
            <a:r>
              <a:rPr lang="en-US" dirty="0"/>
              <a:t>intermittent sources like wind and solar.</a:t>
            </a:r>
          </a:p>
          <a:p>
            <a:r>
              <a:rPr lang="en-US" dirty="0"/>
              <a:t>Lithium-ion batteries represented a major improvement over previous lead-acid batteries and NiCad batteries.</a:t>
            </a:r>
          </a:p>
          <a:p>
            <a:r>
              <a:rPr lang="en-US" dirty="0"/>
              <a:t>Key milestones in the development were a combination of industrial and government funded research:</a:t>
            </a:r>
          </a:p>
          <a:p>
            <a:pPr lvl="1"/>
            <a:r>
              <a:rPr lang="en-US" dirty="0">
                <a:hlinkClick r:id="rId3"/>
              </a:rPr>
              <a:t>M. Stanley Whittingham </a:t>
            </a:r>
            <a:r>
              <a:rPr lang="en-US" dirty="0"/>
              <a:t>developed the basic process at Exxon in 1970, based on a body of existing academic work</a:t>
            </a:r>
          </a:p>
          <a:p>
            <a:pPr lvl="1"/>
            <a:r>
              <a:rPr lang="en-US" dirty="0">
                <a:hlinkClick r:id="rId4"/>
              </a:rPr>
              <a:t>John B. Goodenough </a:t>
            </a:r>
            <a:r>
              <a:rPr lang="en-US" dirty="0"/>
              <a:t>developed the LCO cathode in 1980, while at Oxford University.</a:t>
            </a:r>
          </a:p>
          <a:p>
            <a:pPr lvl="1"/>
            <a:r>
              <a:rPr lang="en-US" dirty="0">
                <a:hlinkClick r:id="rId5"/>
              </a:rPr>
              <a:t>Rachid </a:t>
            </a:r>
            <a:r>
              <a:rPr lang="en-US" dirty="0" err="1">
                <a:hlinkClick r:id="rId5"/>
              </a:rPr>
              <a:t>Yazami</a:t>
            </a:r>
            <a:r>
              <a:rPr lang="en-US" dirty="0">
                <a:hlinkClick r:id="rId5"/>
              </a:rPr>
              <a:t> </a:t>
            </a:r>
            <a:r>
              <a:rPr lang="en-US" dirty="0"/>
              <a:t>developed the Carbon/Graphite Anode in the mid-1980s while at the French National Centre for Scientific Research.</a:t>
            </a:r>
          </a:p>
          <a:p>
            <a:r>
              <a:rPr lang="en-US" dirty="0"/>
              <a:t>All of this allowed Sony to first commercialize the first Li-ion battery in 1991.</a:t>
            </a:r>
          </a:p>
        </p:txBody>
      </p:sp>
      <p:sp>
        <p:nvSpPr>
          <p:cNvPr id="4" name="Date Placeholder 3">
            <a:extLst>
              <a:ext uri="{FF2B5EF4-FFF2-40B4-BE49-F238E27FC236}">
                <a16:creationId xmlns:a16="http://schemas.microsoft.com/office/drawing/2014/main" id="{21213A42-5D1F-198C-0291-A56619DA4FED}"/>
              </a:ext>
            </a:extLst>
          </p:cNvPr>
          <p:cNvSpPr>
            <a:spLocks noGrp="1"/>
          </p:cNvSpPr>
          <p:nvPr>
            <p:ph type="dt" sz="half" idx="10"/>
          </p:nvPr>
        </p:nvSpPr>
        <p:spPr/>
        <p:txBody>
          <a:bodyPr/>
          <a:lstStyle/>
          <a:p>
            <a:pPr>
              <a:defRPr/>
            </a:pPr>
            <a:r>
              <a:rPr lang="en-US"/>
              <a:t>FRS-003-009 - Fall 2025</a:t>
            </a:r>
            <a:endParaRPr lang="en-US" dirty="0"/>
          </a:p>
        </p:txBody>
      </p:sp>
      <p:sp>
        <p:nvSpPr>
          <p:cNvPr id="5" name="Footer Placeholder 4">
            <a:extLst>
              <a:ext uri="{FF2B5EF4-FFF2-40B4-BE49-F238E27FC236}">
                <a16:creationId xmlns:a16="http://schemas.microsoft.com/office/drawing/2014/main" id="{B8CC1F59-F128-9201-D137-9CE409CF15DF}"/>
              </a:ext>
            </a:extLst>
          </p:cNvPr>
          <p:cNvSpPr>
            <a:spLocks noGrp="1"/>
          </p:cNvSpPr>
          <p:nvPr>
            <p:ph type="ftr" sz="quarter" idx="11"/>
          </p:nvPr>
        </p:nvSpPr>
        <p:spPr/>
        <p:txBody>
          <a:bodyPr/>
          <a:lstStyle/>
          <a:p>
            <a:pPr>
              <a:defRPr/>
            </a:pPr>
            <a:r>
              <a:rPr lang="en-US"/>
              <a:t>Science and Politics</a:t>
            </a:r>
            <a:endParaRPr lang="en-US">
              <a:latin typeface="+mn-lt"/>
            </a:endParaRPr>
          </a:p>
        </p:txBody>
      </p:sp>
      <p:sp>
        <p:nvSpPr>
          <p:cNvPr id="6" name="Slide Number Placeholder 5">
            <a:extLst>
              <a:ext uri="{FF2B5EF4-FFF2-40B4-BE49-F238E27FC236}">
                <a16:creationId xmlns:a16="http://schemas.microsoft.com/office/drawing/2014/main" id="{3561E60F-E7FA-4718-DD71-1C1CA5FE4B57}"/>
              </a:ext>
            </a:extLst>
          </p:cNvPr>
          <p:cNvSpPr>
            <a:spLocks noGrp="1"/>
          </p:cNvSpPr>
          <p:nvPr>
            <p:ph type="sldNum" sz="quarter" idx="12"/>
          </p:nvPr>
        </p:nvSpPr>
        <p:spPr/>
        <p:txBody>
          <a:bodyPr/>
          <a:lstStyle/>
          <a:p>
            <a:pPr>
              <a:defRPr/>
            </a:pPr>
            <a:fld id="{BCA26155-0DCC-45D2-90B6-32F65F3F6C0F}" type="slidenum">
              <a:rPr lang="en-US" smtClean="0"/>
              <a:pPr>
                <a:defRPr/>
              </a:pPr>
              <a:t>18</a:t>
            </a:fld>
            <a:endParaRPr lang="en-US"/>
          </a:p>
        </p:txBody>
      </p:sp>
      <p:pic>
        <p:nvPicPr>
          <p:cNvPr id="1026" name="Picture 2" descr="How does a lithium-Ion battery work? - Let's Talk Science">
            <a:extLst>
              <a:ext uri="{FF2B5EF4-FFF2-40B4-BE49-F238E27FC236}">
                <a16:creationId xmlns:a16="http://schemas.microsoft.com/office/drawing/2014/main" id="{83F3B4FA-34A6-7C42-1B60-18E35502FCE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20543" y="598770"/>
            <a:ext cx="2570689" cy="22750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7290885"/>
      </p:ext>
    </p:extLst>
  </p:cSld>
  <p:clrMapOvr>
    <a:masterClrMapping/>
  </p:clrMapOvr>
  <p:transition>
    <p:fade thruBlk="1"/>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377967-E3A8-10CB-0259-CED2A005281B}"/>
              </a:ext>
            </a:extLst>
          </p:cNvPr>
          <p:cNvSpPr>
            <a:spLocks noGrp="1"/>
          </p:cNvSpPr>
          <p:nvPr>
            <p:ph type="title"/>
          </p:nvPr>
        </p:nvSpPr>
        <p:spPr/>
        <p:txBody>
          <a:bodyPr/>
          <a:lstStyle/>
          <a:p>
            <a:r>
              <a:rPr lang="en-US" dirty="0"/>
              <a:t>Science and Secrecy Don’t Mix</a:t>
            </a:r>
          </a:p>
        </p:txBody>
      </p:sp>
      <p:sp>
        <p:nvSpPr>
          <p:cNvPr id="3" name="Content Placeholder 2">
            <a:extLst>
              <a:ext uri="{FF2B5EF4-FFF2-40B4-BE49-F238E27FC236}">
                <a16:creationId xmlns:a16="http://schemas.microsoft.com/office/drawing/2014/main" id="{2149DFB7-0E12-6240-2B5F-7CD2EDD5722A}"/>
              </a:ext>
            </a:extLst>
          </p:cNvPr>
          <p:cNvSpPr>
            <a:spLocks noGrp="1"/>
          </p:cNvSpPr>
          <p:nvPr>
            <p:ph idx="1"/>
          </p:nvPr>
        </p:nvSpPr>
        <p:spPr/>
        <p:txBody>
          <a:bodyPr/>
          <a:lstStyle/>
          <a:p>
            <a:r>
              <a:rPr lang="en-US" dirty="0"/>
              <a:t>Peer review is the core of scientific research.</a:t>
            </a:r>
          </a:p>
          <a:p>
            <a:r>
              <a:rPr lang="en-US" dirty="0"/>
              <a:t>Operating in the isolation of classified research, even good researchers can make mistakes that go unchecked.</a:t>
            </a:r>
          </a:p>
          <a:p>
            <a:r>
              <a:rPr lang="en-US" dirty="0"/>
              <a:t>Not everyone involved are good researchers.</a:t>
            </a:r>
          </a:p>
          <a:p>
            <a:r>
              <a:rPr lang="en-US" dirty="0"/>
              <a:t>You should have read Bob Park’s account of </a:t>
            </a:r>
            <a:br>
              <a:rPr lang="en-US" dirty="0"/>
            </a:br>
            <a:r>
              <a:rPr lang="en-US" dirty="0">
                <a:hlinkClick r:id="rId2"/>
              </a:rPr>
              <a:t>Edward Teller</a:t>
            </a:r>
            <a:r>
              <a:rPr lang="en-US" dirty="0"/>
              <a:t> and the non-existent </a:t>
            </a:r>
            <a:r>
              <a:rPr lang="en-US" dirty="0">
                <a:hlinkClick r:id="rId3"/>
              </a:rPr>
              <a:t>X-ray laser</a:t>
            </a:r>
            <a:r>
              <a:rPr lang="en-US" dirty="0"/>
              <a:t>.</a:t>
            </a:r>
          </a:p>
          <a:p>
            <a:r>
              <a:rPr lang="en-US" dirty="0"/>
              <a:t>This was just one example of questionable </a:t>
            </a:r>
            <a:br>
              <a:rPr lang="en-US" dirty="0"/>
            </a:br>
            <a:r>
              <a:rPr lang="en-US" dirty="0"/>
              <a:t>research that was funded under the auspices</a:t>
            </a:r>
            <a:br>
              <a:rPr lang="en-US" dirty="0"/>
            </a:br>
            <a:r>
              <a:rPr lang="en-US" dirty="0"/>
              <a:t>of the </a:t>
            </a:r>
            <a:r>
              <a:rPr lang="en-US" dirty="0">
                <a:hlinkClick r:id="rId4"/>
              </a:rPr>
              <a:t>Strategic Defense Initiative</a:t>
            </a:r>
            <a:r>
              <a:rPr lang="en-US" dirty="0"/>
              <a:t> (SDI)</a:t>
            </a:r>
          </a:p>
          <a:p>
            <a:r>
              <a:rPr lang="en-US" dirty="0"/>
              <a:t>There are plenty of other examples of secret science gone bad.</a:t>
            </a:r>
          </a:p>
        </p:txBody>
      </p:sp>
      <p:sp>
        <p:nvSpPr>
          <p:cNvPr id="4" name="Date Placeholder 3">
            <a:extLst>
              <a:ext uri="{FF2B5EF4-FFF2-40B4-BE49-F238E27FC236}">
                <a16:creationId xmlns:a16="http://schemas.microsoft.com/office/drawing/2014/main" id="{EA4E2AF7-AFB4-B2B3-8F66-EFCA1B95FEE3}"/>
              </a:ext>
            </a:extLst>
          </p:cNvPr>
          <p:cNvSpPr>
            <a:spLocks noGrp="1"/>
          </p:cNvSpPr>
          <p:nvPr>
            <p:ph type="dt" sz="half" idx="10"/>
          </p:nvPr>
        </p:nvSpPr>
        <p:spPr/>
        <p:txBody>
          <a:bodyPr/>
          <a:lstStyle/>
          <a:p>
            <a:pPr>
              <a:defRPr/>
            </a:pPr>
            <a:r>
              <a:rPr lang="en-US"/>
              <a:t>FRS-003-009 - Fall 2025</a:t>
            </a:r>
            <a:endParaRPr lang="en-US" dirty="0"/>
          </a:p>
        </p:txBody>
      </p:sp>
      <p:sp>
        <p:nvSpPr>
          <p:cNvPr id="5" name="Footer Placeholder 4">
            <a:extLst>
              <a:ext uri="{FF2B5EF4-FFF2-40B4-BE49-F238E27FC236}">
                <a16:creationId xmlns:a16="http://schemas.microsoft.com/office/drawing/2014/main" id="{66EC4450-8728-132D-CCED-9919C63A6802}"/>
              </a:ext>
            </a:extLst>
          </p:cNvPr>
          <p:cNvSpPr>
            <a:spLocks noGrp="1"/>
          </p:cNvSpPr>
          <p:nvPr>
            <p:ph type="ftr" sz="quarter" idx="11"/>
          </p:nvPr>
        </p:nvSpPr>
        <p:spPr/>
        <p:txBody>
          <a:bodyPr/>
          <a:lstStyle/>
          <a:p>
            <a:pPr>
              <a:defRPr/>
            </a:pPr>
            <a:r>
              <a:rPr lang="en-US"/>
              <a:t>Science and Politics</a:t>
            </a:r>
            <a:endParaRPr lang="en-US">
              <a:latin typeface="+mn-lt"/>
            </a:endParaRPr>
          </a:p>
        </p:txBody>
      </p:sp>
      <p:sp>
        <p:nvSpPr>
          <p:cNvPr id="6" name="Slide Number Placeholder 5">
            <a:extLst>
              <a:ext uri="{FF2B5EF4-FFF2-40B4-BE49-F238E27FC236}">
                <a16:creationId xmlns:a16="http://schemas.microsoft.com/office/drawing/2014/main" id="{EA95E1E4-A411-C931-EC69-EB31D9E44C1A}"/>
              </a:ext>
            </a:extLst>
          </p:cNvPr>
          <p:cNvSpPr>
            <a:spLocks noGrp="1"/>
          </p:cNvSpPr>
          <p:nvPr>
            <p:ph type="sldNum" sz="quarter" idx="12"/>
          </p:nvPr>
        </p:nvSpPr>
        <p:spPr/>
        <p:txBody>
          <a:bodyPr/>
          <a:lstStyle/>
          <a:p>
            <a:pPr>
              <a:defRPr/>
            </a:pPr>
            <a:fld id="{BCA26155-0DCC-45D2-90B6-32F65F3F6C0F}" type="slidenum">
              <a:rPr lang="en-US" smtClean="0"/>
              <a:pPr>
                <a:defRPr/>
              </a:pPr>
              <a:t>19</a:t>
            </a:fld>
            <a:endParaRPr lang="en-US"/>
          </a:p>
        </p:txBody>
      </p:sp>
      <p:pic>
        <p:nvPicPr>
          <p:cNvPr id="1026" name="Picture 2">
            <a:extLst>
              <a:ext uri="{FF2B5EF4-FFF2-40B4-BE49-F238E27FC236}">
                <a16:creationId xmlns:a16="http://schemas.microsoft.com/office/drawing/2014/main" id="{BC1558B6-DBEA-35D6-3386-3B4432FFE2B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9086" t="24382" r="14000" b="21747"/>
          <a:stretch>
            <a:fillRect/>
          </a:stretch>
        </p:blipFill>
        <p:spPr bwMode="auto">
          <a:xfrm>
            <a:off x="7162800" y="2416628"/>
            <a:ext cx="1807030" cy="24492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6210704"/>
      </p:ext>
    </p:extLst>
  </p:cSld>
  <p:clrMapOvr>
    <a:masterClrMapping/>
  </p:clrMapOvr>
  <p:transition>
    <p:fade thruBlk="1"/>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4A6243-EC18-ECD2-3050-9BADBEB62878}"/>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51802CDA-81E0-34F0-2001-650410FDE7D8}"/>
              </a:ext>
            </a:extLst>
          </p:cNvPr>
          <p:cNvSpPr>
            <a:spLocks noGrp="1"/>
          </p:cNvSpPr>
          <p:nvPr>
            <p:ph idx="1"/>
          </p:nvPr>
        </p:nvSpPr>
        <p:spPr/>
        <p:txBody>
          <a:bodyPr/>
          <a:lstStyle/>
          <a:p>
            <a:r>
              <a:rPr lang="en-US" dirty="0"/>
              <a:t>My original title was “Science and Politics don’t Mix”, but that’s silly.</a:t>
            </a:r>
          </a:p>
          <a:p>
            <a:r>
              <a:rPr lang="en-US" dirty="0"/>
              <a:t>Since most fundamental science is government funded (our government and others), it’s impossible to separate science from politics</a:t>
            </a:r>
          </a:p>
          <a:p>
            <a:pPr lvl="1"/>
            <a:r>
              <a:rPr lang="en-US" dirty="0"/>
              <a:t>Governments can afford to pursue potentially high reward research that’s too risky for private industry.</a:t>
            </a:r>
          </a:p>
          <a:p>
            <a:pPr lvl="1"/>
            <a:r>
              <a:rPr lang="en-US" dirty="0"/>
              <a:t>Politics will always determine priorities.</a:t>
            </a:r>
          </a:p>
          <a:p>
            <a:r>
              <a:rPr lang="en-US" dirty="0"/>
              <a:t>The problem comes when people try to distort the results of science for political ends.</a:t>
            </a:r>
          </a:p>
        </p:txBody>
      </p:sp>
      <p:sp>
        <p:nvSpPr>
          <p:cNvPr id="4" name="Date Placeholder 3">
            <a:extLst>
              <a:ext uri="{FF2B5EF4-FFF2-40B4-BE49-F238E27FC236}">
                <a16:creationId xmlns:a16="http://schemas.microsoft.com/office/drawing/2014/main" id="{97EC9895-BF9D-86B8-746A-840730D088A2}"/>
              </a:ext>
            </a:extLst>
          </p:cNvPr>
          <p:cNvSpPr>
            <a:spLocks noGrp="1"/>
          </p:cNvSpPr>
          <p:nvPr>
            <p:ph type="dt" sz="half" idx="10"/>
          </p:nvPr>
        </p:nvSpPr>
        <p:spPr/>
        <p:txBody>
          <a:bodyPr/>
          <a:lstStyle/>
          <a:p>
            <a:pPr>
              <a:defRPr/>
            </a:pPr>
            <a:r>
              <a:rPr lang="en-US"/>
              <a:t>FRS-003-009 - Fall 2025</a:t>
            </a:r>
            <a:endParaRPr lang="en-US" dirty="0"/>
          </a:p>
        </p:txBody>
      </p:sp>
      <p:sp>
        <p:nvSpPr>
          <p:cNvPr id="5" name="Footer Placeholder 4">
            <a:extLst>
              <a:ext uri="{FF2B5EF4-FFF2-40B4-BE49-F238E27FC236}">
                <a16:creationId xmlns:a16="http://schemas.microsoft.com/office/drawing/2014/main" id="{D620E719-CFA8-161A-CBB4-07D86E6F3B52}"/>
              </a:ext>
            </a:extLst>
          </p:cNvPr>
          <p:cNvSpPr>
            <a:spLocks noGrp="1"/>
          </p:cNvSpPr>
          <p:nvPr>
            <p:ph type="ftr" sz="quarter" idx="11"/>
          </p:nvPr>
        </p:nvSpPr>
        <p:spPr/>
        <p:txBody>
          <a:bodyPr/>
          <a:lstStyle/>
          <a:p>
            <a:pPr>
              <a:defRPr/>
            </a:pPr>
            <a:r>
              <a:rPr lang="en-US"/>
              <a:t>Science and Politics</a:t>
            </a:r>
            <a:endParaRPr lang="en-US">
              <a:latin typeface="+mn-lt"/>
            </a:endParaRPr>
          </a:p>
        </p:txBody>
      </p:sp>
      <p:sp>
        <p:nvSpPr>
          <p:cNvPr id="6" name="Slide Number Placeholder 5">
            <a:extLst>
              <a:ext uri="{FF2B5EF4-FFF2-40B4-BE49-F238E27FC236}">
                <a16:creationId xmlns:a16="http://schemas.microsoft.com/office/drawing/2014/main" id="{3D499250-3499-1E86-9197-2969F5558A83}"/>
              </a:ext>
            </a:extLst>
          </p:cNvPr>
          <p:cNvSpPr>
            <a:spLocks noGrp="1"/>
          </p:cNvSpPr>
          <p:nvPr>
            <p:ph type="sldNum" sz="quarter" idx="12"/>
          </p:nvPr>
        </p:nvSpPr>
        <p:spPr/>
        <p:txBody>
          <a:bodyPr/>
          <a:lstStyle/>
          <a:p>
            <a:pPr>
              <a:defRPr/>
            </a:pPr>
            <a:fld id="{BCA26155-0DCC-45D2-90B6-32F65F3F6C0F}" type="slidenum">
              <a:rPr lang="en-US" smtClean="0"/>
              <a:pPr>
                <a:defRPr/>
              </a:pPr>
              <a:t>2</a:t>
            </a:fld>
            <a:endParaRPr lang="en-US"/>
          </a:p>
        </p:txBody>
      </p:sp>
    </p:spTree>
    <p:extLst>
      <p:ext uri="{BB962C8B-B14F-4D97-AF65-F5344CB8AC3E}">
        <p14:creationId xmlns:p14="http://schemas.microsoft.com/office/powerpoint/2010/main" val="2609504585"/>
      </p:ext>
    </p:extLst>
  </p:cSld>
  <p:clrMapOvr>
    <a:masterClrMapping/>
  </p:clrMapOvr>
  <p:transition>
    <p:fade thruBlk="1"/>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AE979F-B2EF-4A46-81FF-900D3C2D6E04}"/>
              </a:ext>
            </a:extLst>
          </p:cNvPr>
          <p:cNvSpPr>
            <a:spLocks noGrp="1"/>
          </p:cNvSpPr>
          <p:nvPr>
            <p:ph type="title"/>
          </p:nvPr>
        </p:nvSpPr>
        <p:spPr>
          <a:xfrm>
            <a:off x="441713" y="471448"/>
            <a:ext cx="8571658" cy="628207"/>
          </a:xfrm>
        </p:spPr>
        <p:txBody>
          <a:bodyPr>
            <a:normAutofit/>
          </a:bodyPr>
          <a:lstStyle/>
          <a:p>
            <a:r>
              <a:rPr lang="en-US" dirty="0"/>
              <a:t>More SDI Shenanigans</a:t>
            </a:r>
          </a:p>
        </p:txBody>
      </p:sp>
      <p:sp>
        <p:nvSpPr>
          <p:cNvPr id="3" name="Content Placeholder 2">
            <a:extLst>
              <a:ext uri="{FF2B5EF4-FFF2-40B4-BE49-F238E27FC236}">
                <a16:creationId xmlns:a16="http://schemas.microsoft.com/office/drawing/2014/main" id="{649E7475-FECF-FCF4-8F26-68DFE9F7192F}"/>
              </a:ext>
            </a:extLst>
          </p:cNvPr>
          <p:cNvSpPr>
            <a:spLocks noGrp="1"/>
          </p:cNvSpPr>
          <p:nvPr>
            <p:ph idx="1"/>
          </p:nvPr>
        </p:nvSpPr>
        <p:spPr/>
        <p:txBody>
          <a:bodyPr>
            <a:normAutofit/>
          </a:bodyPr>
          <a:lstStyle/>
          <a:p>
            <a:r>
              <a:rPr lang="en-US" sz="2000" dirty="0"/>
              <a:t>In addition to space lasers, a huge part of the </a:t>
            </a:r>
            <a:br>
              <a:rPr lang="en-US" sz="2000" dirty="0"/>
            </a:br>
            <a:r>
              <a:rPr lang="en-US" sz="2000" dirty="0"/>
              <a:t>SDI program was the missile defense system. </a:t>
            </a:r>
          </a:p>
          <a:p>
            <a:r>
              <a:rPr lang="en-US" sz="2000" dirty="0"/>
              <a:t>In 1984, a major success was announced</a:t>
            </a:r>
          </a:p>
          <a:p>
            <a:pPr lvl="1"/>
            <a:r>
              <a:rPr lang="en-US" sz="1800" dirty="0">
                <a:hlinkClick r:id="rId2"/>
              </a:rPr>
              <a:t>The Homing Overlay Experiment (HOE)</a:t>
            </a:r>
            <a:r>
              <a:rPr lang="en-US" sz="1800" dirty="0"/>
              <a:t> claimed to have successfully intercepted an incoming missile using autonomous tracking.</a:t>
            </a:r>
          </a:p>
          <a:p>
            <a:r>
              <a:rPr lang="en-US" sz="2000" dirty="0"/>
              <a:t>In fact, the target had been fitted with infrared beacons to make the tracking easier.</a:t>
            </a:r>
          </a:p>
          <a:p>
            <a:pPr lvl="1"/>
            <a:r>
              <a:rPr lang="en-US" sz="1800" dirty="0"/>
              <a:t>Something incoming Soviet missiles would be unlikely to have.</a:t>
            </a:r>
          </a:p>
          <a:p>
            <a:r>
              <a:rPr lang="en-US" sz="2000" dirty="0"/>
              <a:t>When confronted by a whistleblower, the DoD admitted to “miscommunication”, while stopping short of admitting they had simply cheated.</a:t>
            </a:r>
          </a:p>
          <a:p>
            <a:r>
              <a:rPr lang="en-US" sz="2000" dirty="0"/>
              <a:t>The US now claims to have a fully reliable missile defense system, but do we believe it</a:t>
            </a:r>
          </a:p>
          <a:p>
            <a:pPr lvl="1"/>
            <a:r>
              <a:rPr lang="en-US" sz="1800" dirty="0"/>
              <a:t>See movie, “</a:t>
            </a:r>
            <a:r>
              <a:rPr lang="en-US" sz="1800" dirty="0">
                <a:hlinkClick r:id="rId3"/>
              </a:rPr>
              <a:t>A House of Dynamite</a:t>
            </a:r>
            <a:r>
              <a:rPr lang="en-US" sz="1800" dirty="0"/>
              <a:t>”</a:t>
            </a:r>
          </a:p>
        </p:txBody>
      </p:sp>
      <p:sp>
        <p:nvSpPr>
          <p:cNvPr id="4" name="Date Placeholder 3">
            <a:extLst>
              <a:ext uri="{FF2B5EF4-FFF2-40B4-BE49-F238E27FC236}">
                <a16:creationId xmlns:a16="http://schemas.microsoft.com/office/drawing/2014/main" id="{E99C1AB3-1760-9A42-B146-0E00C003346C}"/>
              </a:ext>
            </a:extLst>
          </p:cNvPr>
          <p:cNvSpPr>
            <a:spLocks noGrp="1"/>
          </p:cNvSpPr>
          <p:nvPr>
            <p:ph type="dt" sz="half" idx="10"/>
          </p:nvPr>
        </p:nvSpPr>
        <p:spPr/>
        <p:txBody>
          <a:bodyPr/>
          <a:lstStyle/>
          <a:p>
            <a:pPr>
              <a:defRPr/>
            </a:pPr>
            <a:r>
              <a:rPr lang="en-US"/>
              <a:t>FRS-003-009 - Fall 2025</a:t>
            </a:r>
            <a:endParaRPr lang="en-US" dirty="0"/>
          </a:p>
        </p:txBody>
      </p:sp>
      <p:sp>
        <p:nvSpPr>
          <p:cNvPr id="5" name="Footer Placeholder 4">
            <a:extLst>
              <a:ext uri="{FF2B5EF4-FFF2-40B4-BE49-F238E27FC236}">
                <a16:creationId xmlns:a16="http://schemas.microsoft.com/office/drawing/2014/main" id="{299235A9-DBC4-2A92-1FA3-750694FFD0FA}"/>
              </a:ext>
            </a:extLst>
          </p:cNvPr>
          <p:cNvSpPr>
            <a:spLocks noGrp="1"/>
          </p:cNvSpPr>
          <p:nvPr>
            <p:ph type="ftr" sz="quarter" idx="11"/>
          </p:nvPr>
        </p:nvSpPr>
        <p:spPr/>
        <p:txBody>
          <a:bodyPr/>
          <a:lstStyle/>
          <a:p>
            <a:pPr>
              <a:defRPr/>
            </a:pPr>
            <a:r>
              <a:rPr lang="en-US"/>
              <a:t>Science and Politics</a:t>
            </a:r>
            <a:endParaRPr lang="en-US">
              <a:latin typeface="+mn-lt"/>
            </a:endParaRPr>
          </a:p>
        </p:txBody>
      </p:sp>
      <p:sp>
        <p:nvSpPr>
          <p:cNvPr id="6" name="Slide Number Placeholder 5">
            <a:extLst>
              <a:ext uri="{FF2B5EF4-FFF2-40B4-BE49-F238E27FC236}">
                <a16:creationId xmlns:a16="http://schemas.microsoft.com/office/drawing/2014/main" id="{BD5C28C2-48C2-034C-A1B1-365A18CB2DA3}"/>
              </a:ext>
            </a:extLst>
          </p:cNvPr>
          <p:cNvSpPr>
            <a:spLocks noGrp="1"/>
          </p:cNvSpPr>
          <p:nvPr>
            <p:ph type="sldNum" sz="quarter" idx="12"/>
          </p:nvPr>
        </p:nvSpPr>
        <p:spPr/>
        <p:txBody>
          <a:bodyPr/>
          <a:lstStyle/>
          <a:p>
            <a:pPr>
              <a:defRPr/>
            </a:pPr>
            <a:fld id="{BCA26155-0DCC-45D2-90B6-32F65F3F6C0F}" type="slidenum">
              <a:rPr lang="en-US" smtClean="0"/>
              <a:pPr>
                <a:defRPr/>
              </a:pPr>
              <a:t>20</a:t>
            </a:fld>
            <a:endParaRPr lang="en-US"/>
          </a:p>
        </p:txBody>
      </p:sp>
      <p:pic>
        <p:nvPicPr>
          <p:cNvPr id="2050" name="Picture 2" descr="Homing Overlay Experiment (HOE) - First Hit-to-kill interceptor | Star Wars  program">
            <a:extLst>
              <a:ext uri="{FF2B5EF4-FFF2-40B4-BE49-F238E27FC236}">
                <a16:creationId xmlns:a16="http://schemas.microsoft.com/office/drawing/2014/main" id="{8E912874-55D8-BB97-E49F-C1A6BE493FD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1626" r="17478"/>
          <a:stretch>
            <a:fillRect/>
          </a:stretch>
        </p:blipFill>
        <p:spPr bwMode="auto">
          <a:xfrm>
            <a:off x="6336723" y="429838"/>
            <a:ext cx="2334590" cy="18523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7143641"/>
      </p:ext>
    </p:extLst>
  </p:cSld>
  <p:clrMapOvr>
    <a:masterClrMapping/>
  </p:clrMapOvr>
  <p:transition>
    <p:fade thruBlk="1"/>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F839CB-DAF6-A059-5624-740A35267CF9}"/>
              </a:ext>
            </a:extLst>
          </p:cNvPr>
          <p:cNvSpPr>
            <a:spLocks noGrp="1"/>
          </p:cNvSpPr>
          <p:nvPr>
            <p:ph type="title"/>
          </p:nvPr>
        </p:nvSpPr>
        <p:spPr/>
        <p:txBody>
          <a:bodyPr/>
          <a:lstStyle/>
          <a:p>
            <a:r>
              <a:rPr lang="en-US" dirty="0"/>
              <a:t>An Even Dumber Example: MKUltra</a:t>
            </a:r>
          </a:p>
        </p:txBody>
      </p:sp>
      <p:sp>
        <p:nvSpPr>
          <p:cNvPr id="3" name="Content Placeholder 2">
            <a:extLst>
              <a:ext uri="{FF2B5EF4-FFF2-40B4-BE49-F238E27FC236}">
                <a16:creationId xmlns:a16="http://schemas.microsoft.com/office/drawing/2014/main" id="{40F93F5B-C964-3A6F-BA4B-FB9F6801C400}"/>
              </a:ext>
            </a:extLst>
          </p:cNvPr>
          <p:cNvSpPr>
            <a:spLocks noGrp="1"/>
          </p:cNvSpPr>
          <p:nvPr>
            <p:ph idx="1"/>
          </p:nvPr>
        </p:nvSpPr>
        <p:spPr/>
        <p:txBody>
          <a:bodyPr>
            <a:normAutofit/>
          </a:bodyPr>
          <a:lstStyle/>
          <a:p>
            <a:r>
              <a:rPr lang="en-US" sz="1800" dirty="0"/>
              <a:t>We’ve talked about CIA research in the paranormal at SRI.</a:t>
            </a:r>
          </a:p>
          <a:p>
            <a:r>
              <a:rPr lang="en-US" sz="1800" dirty="0"/>
              <a:t>Their other secret program in the area was </a:t>
            </a:r>
            <a:r>
              <a:rPr lang="en-US" sz="1800" dirty="0">
                <a:hlinkClick r:id="rId2"/>
              </a:rPr>
              <a:t>MKUltra</a:t>
            </a:r>
            <a:r>
              <a:rPr lang="en-US" sz="1800" dirty="0"/>
              <a:t>, begun in 1953</a:t>
            </a:r>
          </a:p>
          <a:p>
            <a:pPr lvl="1"/>
            <a:r>
              <a:rPr lang="en-US" sz="1600" dirty="0"/>
              <a:t>Their goal was to investigate "chemical, biological, and radiological" methods of mind control</a:t>
            </a:r>
            <a:r>
              <a:rPr lang="en-US" sz="1600" b="1" dirty="0"/>
              <a:t>.</a:t>
            </a:r>
          </a:p>
          <a:p>
            <a:pPr lvl="1"/>
            <a:r>
              <a:rPr lang="en-US" sz="1600" dirty="0"/>
              <a:t>To this end, they experimented on American citizens, in </a:t>
            </a:r>
            <a:r>
              <a:rPr lang="en-US" sz="1600" i="1" dirty="0"/>
              <a:t>total violation</a:t>
            </a:r>
            <a:r>
              <a:rPr lang="en-US" sz="1600" dirty="0"/>
              <a:t> of the law.</a:t>
            </a:r>
          </a:p>
          <a:p>
            <a:pPr lvl="1"/>
            <a:r>
              <a:rPr lang="en-US" sz="1600" dirty="0"/>
              <a:t>They primarily focused on </a:t>
            </a:r>
            <a:r>
              <a:rPr lang="en-US" sz="1600" dirty="0">
                <a:hlinkClick r:id="rId3"/>
              </a:rPr>
              <a:t>LSD</a:t>
            </a:r>
            <a:r>
              <a:rPr lang="en-US" sz="1600" dirty="0"/>
              <a:t>.</a:t>
            </a:r>
          </a:p>
          <a:p>
            <a:r>
              <a:rPr lang="en-US" sz="1800" dirty="0"/>
              <a:t>On the upside, their experiments in Palo Alto inspired</a:t>
            </a:r>
            <a:br>
              <a:rPr lang="en-US" sz="1800" dirty="0"/>
            </a:br>
            <a:r>
              <a:rPr lang="en-US" sz="1800" dirty="0">
                <a:hlinkClick r:id="rId4"/>
              </a:rPr>
              <a:t>Ken Kesey</a:t>
            </a:r>
            <a:r>
              <a:rPr lang="en-US" sz="1800" dirty="0"/>
              <a:t> </a:t>
            </a:r>
            <a:r>
              <a:rPr lang="en-US" sz="1800" dirty="0">
                <a:hlinkClick r:id="rId5"/>
              </a:rPr>
              <a:t>(“One Flew Over the Cuckoo’s Nest”</a:t>
            </a:r>
            <a:r>
              <a:rPr lang="en-US" sz="1800" dirty="0"/>
              <a:t>)* and</a:t>
            </a:r>
            <a:br>
              <a:rPr lang="en-US" sz="1800" dirty="0"/>
            </a:br>
            <a:r>
              <a:rPr lang="en-US" sz="1800" dirty="0"/>
              <a:t>indirectly gave us the </a:t>
            </a:r>
            <a:r>
              <a:rPr lang="en-US" sz="1800" dirty="0">
                <a:hlinkClick r:id="rId6"/>
              </a:rPr>
              <a:t>Grateful Dead</a:t>
            </a:r>
            <a:r>
              <a:rPr lang="en-US" sz="1800" dirty="0"/>
              <a:t>.</a:t>
            </a:r>
          </a:p>
          <a:p>
            <a:r>
              <a:rPr lang="en-US" sz="1800" dirty="0"/>
              <a:t>On the downside, their program resulted in several deaths.</a:t>
            </a:r>
          </a:p>
          <a:p>
            <a:pPr lvl="1"/>
            <a:r>
              <a:rPr lang="en-US" sz="1600" dirty="0"/>
              <a:t>In particular, </a:t>
            </a:r>
            <a:r>
              <a:rPr lang="en-US" sz="1600" dirty="0">
                <a:hlinkClick r:id="rId7"/>
              </a:rPr>
              <a:t>Frank Olson</a:t>
            </a:r>
            <a:r>
              <a:rPr lang="en-US" sz="1600" dirty="0"/>
              <a:t> was given LSD without his knowledge</a:t>
            </a:r>
            <a:br>
              <a:rPr lang="en-US" sz="1600" dirty="0"/>
            </a:br>
            <a:r>
              <a:rPr lang="en-US" sz="1600" dirty="0"/>
              <a:t>and jumped out of a window during a psychotic episode.</a:t>
            </a:r>
          </a:p>
          <a:p>
            <a:r>
              <a:rPr lang="en-US" sz="1800" dirty="0"/>
              <a:t>In one colorful “experiment” known as </a:t>
            </a:r>
            <a:r>
              <a:rPr lang="en-US" sz="1800" dirty="0">
                <a:hlinkClick r:id="rId8"/>
              </a:rPr>
              <a:t>Operation Midnight Climax</a:t>
            </a:r>
            <a:r>
              <a:rPr lang="en-US" sz="1800" dirty="0"/>
              <a:t>,</a:t>
            </a:r>
            <a:br>
              <a:rPr lang="en-US" sz="1800" dirty="0"/>
            </a:br>
            <a:r>
              <a:rPr lang="en-US" sz="1800" dirty="0"/>
              <a:t>clients of prostitutes were given LSD.</a:t>
            </a:r>
          </a:p>
          <a:p>
            <a:pPr lvl="1"/>
            <a:r>
              <a:rPr lang="en-US" sz="1600" dirty="0"/>
              <a:t>An agent observed them through a two-way mirror from a hidden room </a:t>
            </a:r>
            <a:br>
              <a:rPr lang="en-US" sz="1600" dirty="0"/>
            </a:br>
            <a:r>
              <a:rPr lang="en-US" sz="1600" dirty="0"/>
              <a:t>equipped with a toilet and a refrigerators. </a:t>
            </a:r>
          </a:p>
          <a:p>
            <a:r>
              <a:rPr lang="en-US" sz="2000" dirty="0"/>
              <a:t>In the end, nothing that could be called “science” ever came out of the program, and it was terminated in 1973.</a:t>
            </a:r>
          </a:p>
        </p:txBody>
      </p:sp>
      <p:sp>
        <p:nvSpPr>
          <p:cNvPr id="4" name="Date Placeholder 3">
            <a:extLst>
              <a:ext uri="{FF2B5EF4-FFF2-40B4-BE49-F238E27FC236}">
                <a16:creationId xmlns:a16="http://schemas.microsoft.com/office/drawing/2014/main" id="{19416CFE-6452-3C11-19E5-D5C2116E2873}"/>
              </a:ext>
            </a:extLst>
          </p:cNvPr>
          <p:cNvSpPr>
            <a:spLocks noGrp="1"/>
          </p:cNvSpPr>
          <p:nvPr>
            <p:ph type="dt" sz="half" idx="10"/>
          </p:nvPr>
        </p:nvSpPr>
        <p:spPr/>
        <p:txBody>
          <a:bodyPr/>
          <a:lstStyle/>
          <a:p>
            <a:pPr>
              <a:defRPr/>
            </a:pPr>
            <a:r>
              <a:rPr lang="en-US"/>
              <a:t>FRS-003-009 - Fall 2025</a:t>
            </a:r>
            <a:endParaRPr lang="en-US" dirty="0"/>
          </a:p>
        </p:txBody>
      </p:sp>
      <p:sp>
        <p:nvSpPr>
          <p:cNvPr id="5" name="Footer Placeholder 4">
            <a:extLst>
              <a:ext uri="{FF2B5EF4-FFF2-40B4-BE49-F238E27FC236}">
                <a16:creationId xmlns:a16="http://schemas.microsoft.com/office/drawing/2014/main" id="{55908995-9F79-26DA-ECBE-2A8DC27412A7}"/>
              </a:ext>
            </a:extLst>
          </p:cNvPr>
          <p:cNvSpPr>
            <a:spLocks noGrp="1"/>
          </p:cNvSpPr>
          <p:nvPr>
            <p:ph type="ftr" sz="quarter" idx="11"/>
          </p:nvPr>
        </p:nvSpPr>
        <p:spPr/>
        <p:txBody>
          <a:bodyPr/>
          <a:lstStyle/>
          <a:p>
            <a:pPr>
              <a:defRPr/>
            </a:pPr>
            <a:r>
              <a:rPr lang="en-US"/>
              <a:t>Science and Politics</a:t>
            </a:r>
            <a:endParaRPr lang="en-US">
              <a:latin typeface="+mn-lt"/>
            </a:endParaRPr>
          </a:p>
        </p:txBody>
      </p:sp>
      <p:sp>
        <p:nvSpPr>
          <p:cNvPr id="6" name="Slide Number Placeholder 5">
            <a:extLst>
              <a:ext uri="{FF2B5EF4-FFF2-40B4-BE49-F238E27FC236}">
                <a16:creationId xmlns:a16="http://schemas.microsoft.com/office/drawing/2014/main" id="{8EA2F224-A2E9-668A-DA03-1D2DA9C5C1F7}"/>
              </a:ext>
            </a:extLst>
          </p:cNvPr>
          <p:cNvSpPr>
            <a:spLocks noGrp="1"/>
          </p:cNvSpPr>
          <p:nvPr>
            <p:ph type="sldNum" sz="quarter" idx="12"/>
          </p:nvPr>
        </p:nvSpPr>
        <p:spPr/>
        <p:txBody>
          <a:bodyPr/>
          <a:lstStyle/>
          <a:p>
            <a:pPr>
              <a:defRPr/>
            </a:pPr>
            <a:fld id="{BCA26155-0DCC-45D2-90B6-32F65F3F6C0F}" type="slidenum">
              <a:rPr lang="en-US" smtClean="0"/>
              <a:pPr>
                <a:defRPr/>
              </a:pPr>
              <a:t>21</a:t>
            </a:fld>
            <a:endParaRPr lang="en-US"/>
          </a:p>
        </p:txBody>
      </p:sp>
      <p:pic>
        <p:nvPicPr>
          <p:cNvPr id="2050" name="Picture 2" descr="Grateful Dead Symbols: The Steal Your Face Logo">
            <a:extLst>
              <a:ext uri="{FF2B5EF4-FFF2-40B4-BE49-F238E27FC236}">
                <a16:creationId xmlns:a16="http://schemas.microsoft.com/office/drawing/2014/main" id="{FAE08AE7-7F97-24F5-0F70-FC27F9CD6C0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381915" y="2699628"/>
            <a:ext cx="1320372" cy="129401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32E376C7-1BED-4093-D3CD-BB0409E07AC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650001" y="4158372"/>
            <a:ext cx="1052286" cy="140480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6728BE85-ED76-762C-BB59-AD1891FB1127}"/>
              </a:ext>
            </a:extLst>
          </p:cNvPr>
          <p:cNvSpPr txBox="1"/>
          <p:nvPr/>
        </p:nvSpPr>
        <p:spPr>
          <a:xfrm>
            <a:off x="4365172" y="6553200"/>
            <a:ext cx="4659086" cy="307777"/>
          </a:xfrm>
          <a:prstGeom prst="rect">
            <a:avLst/>
          </a:prstGeom>
          <a:noFill/>
        </p:spPr>
        <p:txBody>
          <a:bodyPr wrap="square" rtlCol="0">
            <a:spAutoFit/>
          </a:bodyPr>
          <a:lstStyle/>
          <a:p>
            <a:pPr algn="r"/>
            <a:r>
              <a:rPr lang="en-US" sz="1400" dirty="0">
                <a:latin typeface="+mn-lt"/>
              </a:rPr>
              <a:t>*Read “</a:t>
            </a:r>
            <a:r>
              <a:rPr lang="en-US" sz="1400" dirty="0">
                <a:latin typeface="+mn-lt"/>
                <a:hlinkClick r:id="rId11"/>
              </a:rPr>
              <a:t>The Electric Kool-Aid Acid Test</a:t>
            </a:r>
            <a:r>
              <a:rPr lang="en-US" sz="1400" dirty="0">
                <a:latin typeface="+mn-lt"/>
              </a:rPr>
              <a:t>”, by Tom Wolfe</a:t>
            </a:r>
          </a:p>
        </p:txBody>
      </p:sp>
    </p:spTree>
    <p:extLst>
      <p:ext uri="{BB962C8B-B14F-4D97-AF65-F5344CB8AC3E}">
        <p14:creationId xmlns:p14="http://schemas.microsoft.com/office/powerpoint/2010/main" val="60242285"/>
      </p:ext>
    </p:extLst>
  </p:cSld>
  <p:clrMapOvr>
    <a:masterClrMapping/>
  </p:clrMapOvr>
  <p:transition>
    <p:fade thruBlk="1"/>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7368FD-EACC-033A-2088-EFD955FD4FC3}"/>
              </a:ext>
            </a:extLst>
          </p:cNvPr>
          <p:cNvSpPr>
            <a:spLocks noGrp="1"/>
          </p:cNvSpPr>
          <p:nvPr>
            <p:ph type="title"/>
          </p:nvPr>
        </p:nvSpPr>
        <p:spPr/>
        <p:txBody>
          <a:bodyPr/>
          <a:lstStyle/>
          <a:p>
            <a:r>
              <a:rPr lang="en-US" dirty="0">
                <a:hlinkClick r:id="rId2"/>
              </a:rPr>
              <a:t>JASON</a:t>
            </a:r>
            <a:endParaRPr lang="en-US" dirty="0"/>
          </a:p>
        </p:txBody>
      </p:sp>
      <p:sp>
        <p:nvSpPr>
          <p:cNvPr id="3" name="Content Placeholder 2">
            <a:extLst>
              <a:ext uri="{FF2B5EF4-FFF2-40B4-BE49-F238E27FC236}">
                <a16:creationId xmlns:a16="http://schemas.microsoft.com/office/drawing/2014/main" id="{498C4681-319A-FE6A-B96D-DC4B9856201F}"/>
              </a:ext>
            </a:extLst>
          </p:cNvPr>
          <p:cNvSpPr>
            <a:spLocks noGrp="1"/>
          </p:cNvSpPr>
          <p:nvPr>
            <p:ph idx="1"/>
          </p:nvPr>
        </p:nvSpPr>
        <p:spPr/>
        <p:txBody>
          <a:bodyPr>
            <a:normAutofit lnSpcReduction="10000"/>
          </a:bodyPr>
          <a:lstStyle/>
          <a:p>
            <a:r>
              <a:rPr lang="en-US" sz="2000" dirty="0"/>
              <a:t>In response to concerns about </a:t>
            </a:r>
            <a:r>
              <a:rPr lang="en-US" sz="2000" dirty="0" err="1"/>
              <a:t>stovepiping</a:t>
            </a:r>
            <a:r>
              <a:rPr lang="en-US" sz="2000" dirty="0"/>
              <a:t> in classified research, the JASON advisory group was formed in 1958*.</a:t>
            </a:r>
          </a:p>
          <a:p>
            <a:pPr lvl="1"/>
            <a:r>
              <a:rPr lang="en-US" sz="1800" dirty="0"/>
              <a:t>The goal was to allow them broad access to classified research to evaluate its potential and identify potential flaws.</a:t>
            </a:r>
          </a:p>
          <a:p>
            <a:pPr lvl="1"/>
            <a:r>
              <a:rPr lang="en-US" sz="1800" dirty="0"/>
              <a:t>They were given the latitude to be completely self-directed.</a:t>
            </a:r>
          </a:p>
          <a:p>
            <a:r>
              <a:rPr lang="en-US" sz="2000" dirty="0"/>
              <a:t>Membership has included some of the greatest scientists of the 20</a:t>
            </a:r>
            <a:r>
              <a:rPr lang="en-US" sz="2000" baseline="30000" dirty="0"/>
              <a:t>th</a:t>
            </a:r>
            <a:r>
              <a:rPr lang="en-US" sz="2000" dirty="0"/>
              <a:t> Century</a:t>
            </a:r>
          </a:p>
          <a:p>
            <a:pPr lvl="1"/>
            <a:r>
              <a:rPr lang="en-US" sz="1600" dirty="0">
                <a:hlinkClick r:id="rId3"/>
              </a:rPr>
              <a:t>John Wheeler</a:t>
            </a:r>
            <a:endParaRPr lang="en-US" sz="1600" dirty="0"/>
          </a:p>
          <a:p>
            <a:pPr lvl="1"/>
            <a:r>
              <a:rPr lang="en-US" sz="1600" dirty="0">
                <a:hlinkClick r:id="rId4"/>
              </a:rPr>
              <a:t>Hans Bethe</a:t>
            </a:r>
            <a:endParaRPr lang="en-US" sz="1600" dirty="0"/>
          </a:p>
          <a:p>
            <a:pPr lvl="1"/>
            <a:r>
              <a:rPr lang="en-US" sz="1600" dirty="0">
                <a:hlinkClick r:id="rId5"/>
              </a:rPr>
              <a:t>Steven Weinberg</a:t>
            </a:r>
            <a:endParaRPr lang="en-US" sz="1600" dirty="0"/>
          </a:p>
          <a:p>
            <a:pPr lvl="1"/>
            <a:r>
              <a:rPr lang="en-US" sz="1600" dirty="0">
                <a:hlinkClick r:id="rId6"/>
              </a:rPr>
              <a:t>Freeman Dyson</a:t>
            </a:r>
            <a:endParaRPr lang="en-US" sz="1600" dirty="0"/>
          </a:p>
          <a:p>
            <a:pPr lvl="1"/>
            <a:r>
              <a:rPr lang="en-US" sz="1600" dirty="0"/>
              <a:t>etc.</a:t>
            </a:r>
          </a:p>
          <a:p>
            <a:r>
              <a:rPr lang="en-US" sz="2000" dirty="0"/>
              <a:t>Notable achievements include </a:t>
            </a:r>
            <a:r>
              <a:rPr lang="en-US" sz="2000" dirty="0">
                <a:hlinkClick r:id="rId7"/>
              </a:rPr>
              <a:t>a report </a:t>
            </a:r>
            <a:r>
              <a:rPr lang="en-US" sz="2000" dirty="0"/>
              <a:t>by Steven Weinberg, Freeman Dyson, et al, which established the impracticality of introducing nuclear weapons into the Vietnam War.</a:t>
            </a:r>
          </a:p>
          <a:p>
            <a:pPr lvl="1"/>
            <a:r>
              <a:rPr lang="en-US" sz="1800" dirty="0"/>
              <a:t>They also exposed flaws in a number of classified research projects.</a:t>
            </a:r>
          </a:p>
          <a:p>
            <a:r>
              <a:rPr lang="en-US" sz="2000" dirty="0"/>
              <a:t>Unfortunately, their role was sidelined in 2002 when they decided to look into climate change.</a:t>
            </a:r>
          </a:p>
        </p:txBody>
      </p:sp>
      <p:sp>
        <p:nvSpPr>
          <p:cNvPr id="4" name="Date Placeholder 3">
            <a:extLst>
              <a:ext uri="{FF2B5EF4-FFF2-40B4-BE49-F238E27FC236}">
                <a16:creationId xmlns:a16="http://schemas.microsoft.com/office/drawing/2014/main" id="{F7E53796-7A69-AD23-D909-372B3D8E2D09}"/>
              </a:ext>
            </a:extLst>
          </p:cNvPr>
          <p:cNvSpPr>
            <a:spLocks noGrp="1"/>
          </p:cNvSpPr>
          <p:nvPr>
            <p:ph type="dt" sz="half" idx="10"/>
          </p:nvPr>
        </p:nvSpPr>
        <p:spPr/>
        <p:txBody>
          <a:bodyPr/>
          <a:lstStyle/>
          <a:p>
            <a:pPr>
              <a:defRPr/>
            </a:pPr>
            <a:r>
              <a:rPr lang="en-US"/>
              <a:t>FRS-003-009 - Fall 2025</a:t>
            </a:r>
            <a:endParaRPr lang="en-US" dirty="0"/>
          </a:p>
        </p:txBody>
      </p:sp>
      <p:sp>
        <p:nvSpPr>
          <p:cNvPr id="5" name="Footer Placeholder 4">
            <a:extLst>
              <a:ext uri="{FF2B5EF4-FFF2-40B4-BE49-F238E27FC236}">
                <a16:creationId xmlns:a16="http://schemas.microsoft.com/office/drawing/2014/main" id="{5EB85167-E434-A006-2DB0-81CFD85E04BE}"/>
              </a:ext>
            </a:extLst>
          </p:cNvPr>
          <p:cNvSpPr>
            <a:spLocks noGrp="1"/>
          </p:cNvSpPr>
          <p:nvPr>
            <p:ph type="ftr" sz="quarter" idx="11"/>
          </p:nvPr>
        </p:nvSpPr>
        <p:spPr/>
        <p:txBody>
          <a:bodyPr/>
          <a:lstStyle/>
          <a:p>
            <a:pPr>
              <a:defRPr/>
            </a:pPr>
            <a:r>
              <a:rPr lang="en-US"/>
              <a:t>Science and Politics</a:t>
            </a:r>
            <a:endParaRPr lang="en-US">
              <a:latin typeface="+mn-lt"/>
            </a:endParaRPr>
          </a:p>
        </p:txBody>
      </p:sp>
      <p:sp>
        <p:nvSpPr>
          <p:cNvPr id="6" name="Slide Number Placeholder 5">
            <a:extLst>
              <a:ext uri="{FF2B5EF4-FFF2-40B4-BE49-F238E27FC236}">
                <a16:creationId xmlns:a16="http://schemas.microsoft.com/office/drawing/2014/main" id="{7A25CE32-17AE-F194-9787-E2AEAA88B337}"/>
              </a:ext>
            </a:extLst>
          </p:cNvPr>
          <p:cNvSpPr>
            <a:spLocks noGrp="1"/>
          </p:cNvSpPr>
          <p:nvPr>
            <p:ph type="sldNum" sz="quarter" idx="12"/>
          </p:nvPr>
        </p:nvSpPr>
        <p:spPr/>
        <p:txBody>
          <a:bodyPr/>
          <a:lstStyle/>
          <a:p>
            <a:pPr>
              <a:defRPr/>
            </a:pPr>
            <a:fld id="{BCA26155-0DCC-45D2-90B6-32F65F3F6C0F}" type="slidenum">
              <a:rPr lang="en-US" smtClean="0"/>
              <a:pPr>
                <a:defRPr/>
              </a:pPr>
              <a:t>22</a:t>
            </a:fld>
            <a:endParaRPr lang="en-US"/>
          </a:p>
        </p:txBody>
      </p:sp>
      <p:sp>
        <p:nvSpPr>
          <p:cNvPr id="7" name="TextBox 6">
            <a:extLst>
              <a:ext uri="{FF2B5EF4-FFF2-40B4-BE49-F238E27FC236}">
                <a16:creationId xmlns:a16="http://schemas.microsoft.com/office/drawing/2014/main" id="{9634F008-F334-1058-4747-1E35BB66E2F2}"/>
              </a:ext>
            </a:extLst>
          </p:cNvPr>
          <p:cNvSpPr txBox="1"/>
          <p:nvPr/>
        </p:nvSpPr>
        <p:spPr>
          <a:xfrm>
            <a:off x="4844143" y="6316492"/>
            <a:ext cx="4191000" cy="523220"/>
          </a:xfrm>
          <a:prstGeom prst="rect">
            <a:avLst/>
          </a:prstGeom>
          <a:noFill/>
        </p:spPr>
        <p:txBody>
          <a:bodyPr wrap="square" rtlCol="0">
            <a:spAutoFit/>
          </a:bodyPr>
          <a:lstStyle/>
          <a:p>
            <a:pPr algn="r"/>
            <a:r>
              <a:rPr lang="en-US" sz="1400" dirty="0">
                <a:latin typeface="+mn-lt"/>
              </a:rPr>
              <a:t>*read </a:t>
            </a:r>
            <a:r>
              <a:rPr lang="en-US" sz="1400" dirty="0">
                <a:latin typeface="+mn-lt"/>
                <a:hlinkClick r:id="rId8"/>
              </a:rPr>
              <a:t>“The Jasons: The Secret History of Science's Postwar Elite”</a:t>
            </a:r>
            <a:r>
              <a:rPr lang="en-US" sz="1400" dirty="0">
                <a:latin typeface="+mn-lt"/>
              </a:rPr>
              <a:t>, by Ann Finkbeiner</a:t>
            </a:r>
          </a:p>
        </p:txBody>
      </p:sp>
    </p:spTree>
    <p:extLst>
      <p:ext uri="{BB962C8B-B14F-4D97-AF65-F5344CB8AC3E}">
        <p14:creationId xmlns:p14="http://schemas.microsoft.com/office/powerpoint/2010/main" val="481153656"/>
      </p:ext>
    </p:extLst>
  </p:cSld>
  <p:clrMapOvr>
    <a:masterClrMapping/>
  </p:clrMapOvr>
  <p:transition>
    <p:fade thruBlk="1"/>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CA6D59-8D4E-812C-09B1-DD282E43D99F}"/>
              </a:ext>
            </a:extLst>
          </p:cNvPr>
          <p:cNvSpPr>
            <a:spLocks noGrp="1"/>
          </p:cNvSpPr>
          <p:nvPr>
            <p:ph type="title"/>
          </p:nvPr>
        </p:nvSpPr>
        <p:spPr/>
        <p:txBody>
          <a:bodyPr>
            <a:normAutofit fontScale="90000"/>
          </a:bodyPr>
          <a:lstStyle/>
          <a:p>
            <a:r>
              <a:rPr lang="en-US" dirty="0">
                <a:hlinkClick r:id="rId2"/>
              </a:rPr>
              <a:t>Climate Change</a:t>
            </a:r>
            <a:r>
              <a:rPr lang="en-US" dirty="0"/>
              <a:t>: The Political Elephant in the Room</a:t>
            </a:r>
          </a:p>
        </p:txBody>
      </p:sp>
      <p:sp>
        <p:nvSpPr>
          <p:cNvPr id="3" name="Content Placeholder 2">
            <a:extLst>
              <a:ext uri="{FF2B5EF4-FFF2-40B4-BE49-F238E27FC236}">
                <a16:creationId xmlns:a16="http://schemas.microsoft.com/office/drawing/2014/main" id="{5BA49D70-0323-35D2-FF73-6AD6D6A1BB08}"/>
              </a:ext>
            </a:extLst>
          </p:cNvPr>
          <p:cNvSpPr>
            <a:spLocks noGrp="1"/>
          </p:cNvSpPr>
          <p:nvPr>
            <p:ph idx="1"/>
          </p:nvPr>
        </p:nvSpPr>
        <p:spPr/>
        <p:txBody>
          <a:bodyPr>
            <a:normAutofit/>
          </a:bodyPr>
          <a:lstStyle/>
          <a:p>
            <a:r>
              <a:rPr lang="en-US" sz="1800" dirty="0"/>
              <a:t>As we have discussed many times, a warning sign of voodoo science is something that always remains at the limit of detection.</a:t>
            </a:r>
          </a:p>
          <a:p>
            <a:pPr lvl="1"/>
            <a:r>
              <a:rPr lang="en-US" sz="1600" dirty="0"/>
              <a:t>Anthropomorphic climate change is NOT like that.</a:t>
            </a:r>
          </a:p>
          <a:p>
            <a:r>
              <a:rPr lang="en-US" sz="1800" dirty="0"/>
              <a:t>When “</a:t>
            </a:r>
            <a:r>
              <a:rPr lang="en-US" sz="1800" dirty="0">
                <a:hlinkClick r:id="rId3"/>
              </a:rPr>
              <a:t>An Inconvenient Truth</a:t>
            </a:r>
            <a:r>
              <a:rPr lang="en-US" sz="1800" dirty="0"/>
              <a:t>” was released in 2006,  there was still room to be skeptical.</a:t>
            </a:r>
          </a:p>
          <a:p>
            <a:r>
              <a:rPr lang="en-US" sz="1800" dirty="0"/>
              <a:t>In the two decades since, the evidence has become overwhelming.</a:t>
            </a:r>
          </a:p>
          <a:p>
            <a:pPr lvl="1"/>
            <a:r>
              <a:rPr lang="en-US" sz="1600" dirty="0">
                <a:hlinkClick r:id="rId4"/>
              </a:rPr>
              <a:t>The Committee for Skeptical Inquiry </a:t>
            </a:r>
            <a:r>
              <a:rPr lang="en-US" sz="1600" dirty="0"/>
              <a:t>called on the media stop using the term “climate skepticism” in favor of the term </a:t>
            </a:r>
            <a:r>
              <a:rPr lang="en-US" sz="1800" dirty="0"/>
              <a:t>“</a:t>
            </a:r>
            <a:r>
              <a:rPr lang="en-US" sz="1600" dirty="0">
                <a:hlinkClick r:id="rId5"/>
              </a:rPr>
              <a:t>climate denial</a:t>
            </a:r>
            <a:r>
              <a:rPr lang="en-US" sz="1600" dirty="0"/>
              <a:t>”.</a:t>
            </a:r>
            <a:endParaRPr lang="en-US" sz="1400" dirty="0"/>
          </a:p>
          <a:p>
            <a:pPr lvl="1"/>
            <a:endParaRPr lang="en-US" sz="1400" dirty="0"/>
          </a:p>
          <a:p>
            <a:endParaRPr lang="en-US" sz="1800" dirty="0"/>
          </a:p>
        </p:txBody>
      </p:sp>
      <p:sp>
        <p:nvSpPr>
          <p:cNvPr id="4" name="Date Placeholder 3">
            <a:extLst>
              <a:ext uri="{FF2B5EF4-FFF2-40B4-BE49-F238E27FC236}">
                <a16:creationId xmlns:a16="http://schemas.microsoft.com/office/drawing/2014/main" id="{4C14DDC3-B048-9215-886B-C6E4FC5C03FD}"/>
              </a:ext>
            </a:extLst>
          </p:cNvPr>
          <p:cNvSpPr>
            <a:spLocks noGrp="1"/>
          </p:cNvSpPr>
          <p:nvPr>
            <p:ph type="dt" sz="half" idx="10"/>
          </p:nvPr>
        </p:nvSpPr>
        <p:spPr/>
        <p:txBody>
          <a:bodyPr/>
          <a:lstStyle/>
          <a:p>
            <a:pPr>
              <a:defRPr/>
            </a:pPr>
            <a:r>
              <a:rPr lang="en-US"/>
              <a:t>FRS-003-009 - Fall 2025</a:t>
            </a:r>
            <a:endParaRPr lang="en-US" dirty="0"/>
          </a:p>
        </p:txBody>
      </p:sp>
      <p:sp>
        <p:nvSpPr>
          <p:cNvPr id="5" name="Footer Placeholder 4">
            <a:extLst>
              <a:ext uri="{FF2B5EF4-FFF2-40B4-BE49-F238E27FC236}">
                <a16:creationId xmlns:a16="http://schemas.microsoft.com/office/drawing/2014/main" id="{53519318-E06B-771F-04DF-E41EEB97CA75}"/>
              </a:ext>
            </a:extLst>
          </p:cNvPr>
          <p:cNvSpPr>
            <a:spLocks noGrp="1"/>
          </p:cNvSpPr>
          <p:nvPr>
            <p:ph type="ftr" sz="quarter" idx="11"/>
          </p:nvPr>
        </p:nvSpPr>
        <p:spPr/>
        <p:txBody>
          <a:bodyPr/>
          <a:lstStyle/>
          <a:p>
            <a:pPr>
              <a:defRPr/>
            </a:pPr>
            <a:r>
              <a:rPr lang="en-US"/>
              <a:t>Science and Politics</a:t>
            </a:r>
            <a:endParaRPr lang="en-US">
              <a:latin typeface="+mn-lt"/>
            </a:endParaRPr>
          </a:p>
        </p:txBody>
      </p:sp>
      <p:sp>
        <p:nvSpPr>
          <p:cNvPr id="6" name="Slide Number Placeholder 5">
            <a:extLst>
              <a:ext uri="{FF2B5EF4-FFF2-40B4-BE49-F238E27FC236}">
                <a16:creationId xmlns:a16="http://schemas.microsoft.com/office/drawing/2014/main" id="{869F3813-28D7-0745-DB28-F1CB3369DC67}"/>
              </a:ext>
            </a:extLst>
          </p:cNvPr>
          <p:cNvSpPr>
            <a:spLocks noGrp="1"/>
          </p:cNvSpPr>
          <p:nvPr>
            <p:ph type="sldNum" sz="quarter" idx="12"/>
          </p:nvPr>
        </p:nvSpPr>
        <p:spPr/>
        <p:txBody>
          <a:bodyPr/>
          <a:lstStyle/>
          <a:p>
            <a:pPr>
              <a:defRPr/>
            </a:pPr>
            <a:fld id="{BCA26155-0DCC-45D2-90B6-32F65F3F6C0F}" type="slidenum">
              <a:rPr lang="en-US" smtClean="0"/>
              <a:pPr>
                <a:defRPr/>
              </a:pPr>
              <a:t>23</a:t>
            </a:fld>
            <a:endParaRPr lang="en-US"/>
          </a:p>
        </p:txBody>
      </p:sp>
      <p:pic>
        <p:nvPicPr>
          <p:cNvPr id="2050" name="Picture 2" descr="Timeseries of global warming from 1880 to 2020 compared to simulated temperatures given only natural forcing. The first shows a positive trend since around 1950 and the second stays relatively flat.">
            <a:extLst>
              <a:ext uri="{FF2B5EF4-FFF2-40B4-BE49-F238E27FC236}">
                <a16:creationId xmlns:a16="http://schemas.microsoft.com/office/drawing/2014/main" id="{A4DFD693-F827-5302-A64A-CC3CF1F3B12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3944893"/>
            <a:ext cx="3004457" cy="225282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undefined">
            <a:extLst>
              <a:ext uri="{FF2B5EF4-FFF2-40B4-BE49-F238E27FC236}">
                <a16:creationId xmlns:a16="http://schemas.microsoft.com/office/drawing/2014/main" id="{CBBD72B7-C80D-E18E-F745-0ABBE0E8D6E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26143" y="3733800"/>
            <a:ext cx="2917858" cy="2714286"/>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undefined">
            <a:extLst>
              <a:ext uri="{FF2B5EF4-FFF2-40B4-BE49-F238E27FC236}">
                <a16:creationId xmlns:a16="http://schemas.microsoft.com/office/drawing/2014/main" id="{B0DEAB97-E0F8-3D87-ADEB-8A6DEF5F1DE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94956" y="4006427"/>
            <a:ext cx="3131187" cy="21912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213401"/>
      </p:ext>
    </p:extLst>
  </p:cSld>
  <p:clrMapOvr>
    <a:masterClrMapping/>
  </p:clrMapOvr>
  <p:transition>
    <p:fade thruBlk="1"/>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C0F240-F1AB-60D9-B7DB-F7F5AD3E8FAF}"/>
              </a:ext>
            </a:extLst>
          </p:cNvPr>
          <p:cNvSpPr>
            <a:spLocks noGrp="1"/>
          </p:cNvSpPr>
          <p:nvPr>
            <p:ph type="title"/>
          </p:nvPr>
        </p:nvSpPr>
        <p:spPr/>
        <p:txBody>
          <a:bodyPr/>
          <a:lstStyle/>
          <a:p>
            <a:r>
              <a:rPr lang="en-US" dirty="0"/>
              <a:t>So What’s the Problem?</a:t>
            </a:r>
          </a:p>
        </p:txBody>
      </p:sp>
      <p:sp>
        <p:nvSpPr>
          <p:cNvPr id="3" name="Content Placeholder 2">
            <a:extLst>
              <a:ext uri="{FF2B5EF4-FFF2-40B4-BE49-F238E27FC236}">
                <a16:creationId xmlns:a16="http://schemas.microsoft.com/office/drawing/2014/main" id="{76983952-10B8-0BC0-3A30-2D8E897FA939}"/>
              </a:ext>
            </a:extLst>
          </p:cNvPr>
          <p:cNvSpPr>
            <a:spLocks noGrp="1"/>
          </p:cNvSpPr>
          <p:nvPr>
            <p:ph idx="1"/>
          </p:nvPr>
        </p:nvSpPr>
        <p:spPr/>
        <p:txBody>
          <a:bodyPr>
            <a:normAutofit lnSpcReduction="10000"/>
          </a:bodyPr>
          <a:lstStyle/>
          <a:p>
            <a:r>
              <a:rPr lang="en-US" sz="2000" dirty="0"/>
              <a:t>There are basically no credible scientists who continue to question the basic tenets of climate science</a:t>
            </a:r>
          </a:p>
          <a:p>
            <a:pPr lvl="1"/>
            <a:r>
              <a:rPr lang="en-US" sz="1800" dirty="0"/>
              <a:t>The </a:t>
            </a:r>
            <a:r>
              <a:rPr lang="en-US" sz="1800" dirty="0">
                <a:hlinkClick r:id="rId2"/>
              </a:rPr>
              <a:t>Global Climate Coalition</a:t>
            </a:r>
            <a:r>
              <a:rPr lang="en-US" sz="1800" dirty="0"/>
              <a:t>, formed in 1989 to challenge the science of climate change was disbanded in 2001.</a:t>
            </a:r>
          </a:p>
          <a:p>
            <a:pPr lvl="1"/>
            <a:r>
              <a:rPr lang="en-US" sz="1800" dirty="0"/>
              <a:t>One of the last holdouts was </a:t>
            </a:r>
            <a:r>
              <a:rPr lang="en-US" sz="1800" dirty="0">
                <a:hlinkClick r:id="rId3"/>
              </a:rPr>
              <a:t>Richard Linzen</a:t>
            </a:r>
            <a:r>
              <a:rPr lang="en-US" sz="1800" dirty="0"/>
              <a:t> at MIT, and he’s been very quiet in the last few years.</a:t>
            </a:r>
          </a:p>
          <a:p>
            <a:r>
              <a:rPr lang="en-US" sz="2000" dirty="0"/>
              <a:t>In the same way that the Tobacco Industry fought to suppress the science tobacco and lung cancer, the fossil fuel industry has to great lengths to suppress the science of climate change.</a:t>
            </a:r>
          </a:p>
          <a:p>
            <a:pPr lvl="1"/>
            <a:r>
              <a:rPr lang="en-US" sz="1600" dirty="0"/>
              <a:t>For example, </a:t>
            </a:r>
            <a:r>
              <a:rPr lang="en-US" sz="1600" dirty="0">
                <a:hlinkClick r:id="rId4"/>
              </a:rPr>
              <a:t>Dr. Willie Soon</a:t>
            </a:r>
            <a:r>
              <a:rPr lang="en-US" sz="1600" dirty="0"/>
              <a:t>, an Astrophysicist at the Harvard–Smithsonian Center for Astrophysics became an outspoken “skeptic” regarding climate change.</a:t>
            </a:r>
          </a:p>
          <a:p>
            <a:pPr lvl="1"/>
            <a:r>
              <a:rPr lang="en-US" sz="1600" dirty="0"/>
              <a:t>In 2015, it was discovered that he had failed to disclose $1.25M (!) in funding from the fossil fuel industry.</a:t>
            </a:r>
          </a:p>
          <a:p>
            <a:pPr lvl="2"/>
            <a:r>
              <a:rPr lang="en-US" sz="1600" dirty="0"/>
              <a:t>For the record, the fossil fuel industry doesn’t typically fund astrophysics.</a:t>
            </a:r>
          </a:p>
          <a:p>
            <a:r>
              <a:rPr lang="en-US" sz="2000" dirty="0"/>
              <a:t>And of course, money buys politicians, too.</a:t>
            </a:r>
          </a:p>
          <a:p>
            <a:pPr lvl="1"/>
            <a:r>
              <a:rPr lang="en-US" sz="1600" dirty="0"/>
              <a:t>The fossil fuel industry spends of $100M/year on political lobbying and over $400M on political campaigns</a:t>
            </a:r>
          </a:p>
          <a:p>
            <a:pPr lvl="1"/>
            <a:r>
              <a:rPr lang="en-US" sz="1600" dirty="0"/>
              <a:t>This might have something to do with </a:t>
            </a:r>
            <a:r>
              <a:rPr lang="en-US" sz="1600" dirty="0">
                <a:hlinkClick r:id="rId5"/>
              </a:rPr>
              <a:t>certain politicians calling climate change a ”hoax”</a:t>
            </a:r>
            <a:r>
              <a:rPr lang="en-US" sz="1600" dirty="0"/>
              <a:t> - in spite of ALL evidence to the contrary.</a:t>
            </a:r>
          </a:p>
          <a:p>
            <a:pPr lvl="1"/>
            <a:endParaRPr lang="en-US" sz="1600" dirty="0"/>
          </a:p>
        </p:txBody>
      </p:sp>
      <p:sp>
        <p:nvSpPr>
          <p:cNvPr id="4" name="Date Placeholder 3">
            <a:extLst>
              <a:ext uri="{FF2B5EF4-FFF2-40B4-BE49-F238E27FC236}">
                <a16:creationId xmlns:a16="http://schemas.microsoft.com/office/drawing/2014/main" id="{A2D27569-582F-A375-12BE-E1E4F0BB3561}"/>
              </a:ext>
            </a:extLst>
          </p:cNvPr>
          <p:cNvSpPr>
            <a:spLocks noGrp="1"/>
          </p:cNvSpPr>
          <p:nvPr>
            <p:ph type="dt" sz="half" idx="10"/>
          </p:nvPr>
        </p:nvSpPr>
        <p:spPr/>
        <p:txBody>
          <a:bodyPr/>
          <a:lstStyle/>
          <a:p>
            <a:pPr>
              <a:defRPr/>
            </a:pPr>
            <a:r>
              <a:rPr lang="en-US"/>
              <a:t>FRS-003-009 - Fall 2025</a:t>
            </a:r>
            <a:endParaRPr lang="en-US" dirty="0"/>
          </a:p>
        </p:txBody>
      </p:sp>
      <p:sp>
        <p:nvSpPr>
          <p:cNvPr id="5" name="Footer Placeholder 4">
            <a:extLst>
              <a:ext uri="{FF2B5EF4-FFF2-40B4-BE49-F238E27FC236}">
                <a16:creationId xmlns:a16="http://schemas.microsoft.com/office/drawing/2014/main" id="{3DCCE6CE-A739-DA3A-D7F1-389A11FEFB81}"/>
              </a:ext>
            </a:extLst>
          </p:cNvPr>
          <p:cNvSpPr>
            <a:spLocks noGrp="1"/>
          </p:cNvSpPr>
          <p:nvPr>
            <p:ph type="ftr" sz="quarter" idx="11"/>
          </p:nvPr>
        </p:nvSpPr>
        <p:spPr/>
        <p:txBody>
          <a:bodyPr/>
          <a:lstStyle/>
          <a:p>
            <a:pPr>
              <a:defRPr/>
            </a:pPr>
            <a:r>
              <a:rPr lang="en-US"/>
              <a:t>Science and Politics</a:t>
            </a:r>
            <a:endParaRPr lang="en-US">
              <a:latin typeface="+mn-lt"/>
            </a:endParaRPr>
          </a:p>
        </p:txBody>
      </p:sp>
      <p:sp>
        <p:nvSpPr>
          <p:cNvPr id="6" name="Slide Number Placeholder 5">
            <a:extLst>
              <a:ext uri="{FF2B5EF4-FFF2-40B4-BE49-F238E27FC236}">
                <a16:creationId xmlns:a16="http://schemas.microsoft.com/office/drawing/2014/main" id="{141A1767-9684-5798-F437-A9CCF113EBC5}"/>
              </a:ext>
            </a:extLst>
          </p:cNvPr>
          <p:cNvSpPr>
            <a:spLocks noGrp="1"/>
          </p:cNvSpPr>
          <p:nvPr>
            <p:ph type="sldNum" sz="quarter" idx="12"/>
          </p:nvPr>
        </p:nvSpPr>
        <p:spPr/>
        <p:txBody>
          <a:bodyPr/>
          <a:lstStyle/>
          <a:p>
            <a:pPr>
              <a:defRPr/>
            </a:pPr>
            <a:fld id="{BCA26155-0DCC-45D2-90B6-32F65F3F6C0F}" type="slidenum">
              <a:rPr lang="en-US" smtClean="0"/>
              <a:pPr>
                <a:defRPr/>
              </a:pPr>
              <a:t>24</a:t>
            </a:fld>
            <a:endParaRPr lang="en-US"/>
          </a:p>
        </p:txBody>
      </p:sp>
    </p:spTree>
    <p:extLst>
      <p:ext uri="{BB962C8B-B14F-4D97-AF65-F5344CB8AC3E}">
        <p14:creationId xmlns:p14="http://schemas.microsoft.com/office/powerpoint/2010/main" val="917363425"/>
      </p:ext>
    </p:extLst>
  </p:cSld>
  <p:clrMapOvr>
    <a:masterClrMapping/>
  </p:clrMapOvr>
  <p:transition>
    <p:fade thruBlk="1"/>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5D2F37-C80A-9445-F526-598D82718916}"/>
              </a:ext>
            </a:extLst>
          </p:cNvPr>
          <p:cNvSpPr>
            <a:spLocks noGrp="1"/>
          </p:cNvSpPr>
          <p:nvPr>
            <p:ph type="title"/>
          </p:nvPr>
        </p:nvSpPr>
        <p:spPr/>
        <p:txBody>
          <a:bodyPr/>
          <a:lstStyle/>
          <a:p>
            <a:r>
              <a:rPr lang="en-US" dirty="0"/>
              <a:t>The Media is a Big Part of the Problem</a:t>
            </a:r>
          </a:p>
        </p:txBody>
      </p:sp>
      <p:sp>
        <p:nvSpPr>
          <p:cNvPr id="3" name="Content Placeholder 2">
            <a:extLst>
              <a:ext uri="{FF2B5EF4-FFF2-40B4-BE49-F238E27FC236}">
                <a16:creationId xmlns:a16="http://schemas.microsoft.com/office/drawing/2014/main" id="{059D3ED7-DFCD-5832-67AE-24FBAFC703C3}"/>
              </a:ext>
            </a:extLst>
          </p:cNvPr>
          <p:cNvSpPr>
            <a:spLocks noGrp="1"/>
          </p:cNvSpPr>
          <p:nvPr>
            <p:ph idx="1"/>
          </p:nvPr>
        </p:nvSpPr>
        <p:spPr/>
        <p:txBody>
          <a:bodyPr>
            <a:normAutofit/>
          </a:bodyPr>
          <a:lstStyle/>
          <a:p>
            <a:r>
              <a:rPr lang="en-US" sz="2000" dirty="0"/>
              <a:t>As we’ve discussed before, there aren’t two sides to every story.</a:t>
            </a:r>
          </a:p>
          <a:p>
            <a:r>
              <a:rPr lang="en-US" sz="2000" dirty="0"/>
              <a:t>If climate science is so important, why do we never hear from climate scientists?</a:t>
            </a:r>
          </a:p>
          <a:p>
            <a:pPr lvl="1"/>
            <a:r>
              <a:rPr lang="en-US" sz="1800" dirty="0">
                <a:hlinkClick r:id="rId2"/>
              </a:rPr>
              <a:t>Neil DeGrasse Tyson</a:t>
            </a:r>
            <a:r>
              <a:rPr lang="en-US" sz="1800" dirty="0"/>
              <a:t> is a great scientist and communicator, but he’s not a climate scientist.</a:t>
            </a:r>
          </a:p>
          <a:p>
            <a:pPr lvl="1"/>
            <a:r>
              <a:rPr lang="en-US" sz="1800" dirty="0">
                <a:hlinkClick r:id="rId3"/>
              </a:rPr>
              <a:t>Bill Nye the Science Guy</a:t>
            </a:r>
            <a:r>
              <a:rPr lang="en-US" sz="1800" dirty="0"/>
              <a:t> is a great educator, but he’s a mechanical engineer.</a:t>
            </a:r>
          </a:p>
          <a:p>
            <a:pPr lvl="1"/>
            <a:r>
              <a:rPr lang="en-US" sz="1800" dirty="0">
                <a:hlinkClick r:id="rId4"/>
              </a:rPr>
              <a:t>Greta Thunberg</a:t>
            </a:r>
            <a:r>
              <a:rPr lang="en-US" sz="1800" dirty="0"/>
              <a:t> is a very effective activist, but not a scientist.</a:t>
            </a:r>
          </a:p>
          <a:p>
            <a:pPr lvl="1"/>
            <a:r>
              <a:rPr lang="en-US" sz="1800" dirty="0"/>
              <a:t>Leonardo DiCaprio is a great actor.</a:t>
            </a:r>
          </a:p>
          <a:p>
            <a:r>
              <a:rPr lang="en-US" sz="2000" dirty="0"/>
              <a:t>For example, </a:t>
            </a:r>
            <a:r>
              <a:rPr lang="en-US" sz="2000" dirty="0">
                <a:hlinkClick r:id="rId5"/>
              </a:rPr>
              <a:t>Prof. David Archer</a:t>
            </a:r>
            <a:r>
              <a:rPr lang="en-US" sz="2000" dirty="0"/>
              <a:t> is an outstanding</a:t>
            </a:r>
            <a:br>
              <a:rPr lang="en-US" sz="2000" dirty="0"/>
            </a:br>
            <a:r>
              <a:rPr lang="en-US" sz="2000" dirty="0"/>
              <a:t>climate scientist at U of Chicago</a:t>
            </a:r>
          </a:p>
          <a:p>
            <a:pPr lvl="1"/>
            <a:r>
              <a:rPr lang="en-US" sz="1800" dirty="0"/>
              <a:t>Long publication record.</a:t>
            </a:r>
          </a:p>
          <a:p>
            <a:pPr lvl="1"/>
            <a:r>
              <a:rPr lang="en-US" sz="1800" dirty="0"/>
              <a:t>He’s written several popular books on climate change</a:t>
            </a:r>
          </a:p>
          <a:p>
            <a:pPr lvl="1"/>
            <a:r>
              <a:rPr lang="en-US" sz="1800" dirty="0"/>
              <a:t>Runs the </a:t>
            </a:r>
            <a:r>
              <a:rPr lang="en-US" sz="1800" dirty="0">
                <a:hlinkClick r:id="rId6"/>
              </a:rPr>
              <a:t>RealClimate</a:t>
            </a:r>
            <a:r>
              <a:rPr lang="en-US" sz="1800" dirty="0"/>
              <a:t> blog.</a:t>
            </a:r>
          </a:p>
          <a:p>
            <a:pPr lvl="1"/>
            <a:r>
              <a:rPr lang="en-US" sz="1800" dirty="0"/>
              <a:t>Why haven’t I seen him on the news?</a:t>
            </a:r>
          </a:p>
        </p:txBody>
      </p:sp>
      <p:sp>
        <p:nvSpPr>
          <p:cNvPr id="4" name="Date Placeholder 3">
            <a:extLst>
              <a:ext uri="{FF2B5EF4-FFF2-40B4-BE49-F238E27FC236}">
                <a16:creationId xmlns:a16="http://schemas.microsoft.com/office/drawing/2014/main" id="{6C3CFE71-EDF9-DAE5-9026-4E9CABBCD66E}"/>
              </a:ext>
            </a:extLst>
          </p:cNvPr>
          <p:cNvSpPr>
            <a:spLocks noGrp="1"/>
          </p:cNvSpPr>
          <p:nvPr>
            <p:ph type="dt" sz="half" idx="10"/>
          </p:nvPr>
        </p:nvSpPr>
        <p:spPr/>
        <p:txBody>
          <a:bodyPr/>
          <a:lstStyle/>
          <a:p>
            <a:pPr>
              <a:defRPr/>
            </a:pPr>
            <a:r>
              <a:rPr lang="en-US"/>
              <a:t>FRS-003-009 - Fall 2025</a:t>
            </a:r>
            <a:endParaRPr lang="en-US" dirty="0"/>
          </a:p>
        </p:txBody>
      </p:sp>
      <p:sp>
        <p:nvSpPr>
          <p:cNvPr id="5" name="Footer Placeholder 4">
            <a:extLst>
              <a:ext uri="{FF2B5EF4-FFF2-40B4-BE49-F238E27FC236}">
                <a16:creationId xmlns:a16="http://schemas.microsoft.com/office/drawing/2014/main" id="{C3A4FB14-1463-2D5F-BE95-894E1166F383}"/>
              </a:ext>
            </a:extLst>
          </p:cNvPr>
          <p:cNvSpPr>
            <a:spLocks noGrp="1"/>
          </p:cNvSpPr>
          <p:nvPr>
            <p:ph type="ftr" sz="quarter" idx="11"/>
          </p:nvPr>
        </p:nvSpPr>
        <p:spPr/>
        <p:txBody>
          <a:bodyPr/>
          <a:lstStyle/>
          <a:p>
            <a:pPr>
              <a:defRPr/>
            </a:pPr>
            <a:r>
              <a:rPr lang="en-US"/>
              <a:t>Science and Politics</a:t>
            </a:r>
            <a:endParaRPr lang="en-US">
              <a:latin typeface="+mn-lt"/>
            </a:endParaRPr>
          </a:p>
        </p:txBody>
      </p:sp>
      <p:sp>
        <p:nvSpPr>
          <p:cNvPr id="6" name="Slide Number Placeholder 5">
            <a:extLst>
              <a:ext uri="{FF2B5EF4-FFF2-40B4-BE49-F238E27FC236}">
                <a16:creationId xmlns:a16="http://schemas.microsoft.com/office/drawing/2014/main" id="{47D5F26C-6812-27A9-C60B-B167C280765B}"/>
              </a:ext>
            </a:extLst>
          </p:cNvPr>
          <p:cNvSpPr>
            <a:spLocks noGrp="1"/>
          </p:cNvSpPr>
          <p:nvPr>
            <p:ph type="sldNum" sz="quarter" idx="12"/>
          </p:nvPr>
        </p:nvSpPr>
        <p:spPr/>
        <p:txBody>
          <a:bodyPr/>
          <a:lstStyle/>
          <a:p>
            <a:pPr>
              <a:defRPr/>
            </a:pPr>
            <a:fld id="{BCA26155-0DCC-45D2-90B6-32F65F3F6C0F}" type="slidenum">
              <a:rPr lang="en-US" smtClean="0"/>
              <a:pPr>
                <a:defRPr/>
              </a:pPr>
              <a:t>25</a:t>
            </a:fld>
            <a:endParaRPr lang="en-US"/>
          </a:p>
        </p:txBody>
      </p:sp>
      <p:pic>
        <p:nvPicPr>
          <p:cNvPr id="9" name="Picture 8">
            <a:extLst>
              <a:ext uri="{FF2B5EF4-FFF2-40B4-BE49-F238E27FC236}">
                <a16:creationId xmlns:a16="http://schemas.microsoft.com/office/drawing/2014/main" id="{95AA18E3-E10C-6A24-2BED-B21B13348DF3}"/>
              </a:ext>
            </a:extLst>
          </p:cNvPr>
          <p:cNvPicPr>
            <a:picLocks noChangeAspect="1"/>
          </p:cNvPicPr>
          <p:nvPr/>
        </p:nvPicPr>
        <p:blipFill>
          <a:blip r:embed="rId7"/>
          <a:stretch>
            <a:fillRect/>
          </a:stretch>
        </p:blipFill>
        <p:spPr>
          <a:xfrm>
            <a:off x="6537553" y="3956234"/>
            <a:ext cx="2478811" cy="2553423"/>
          </a:xfrm>
          <a:prstGeom prst="rect">
            <a:avLst/>
          </a:prstGeom>
        </p:spPr>
      </p:pic>
    </p:spTree>
    <p:extLst>
      <p:ext uri="{BB962C8B-B14F-4D97-AF65-F5344CB8AC3E}">
        <p14:creationId xmlns:p14="http://schemas.microsoft.com/office/powerpoint/2010/main" val="949235788"/>
      </p:ext>
    </p:extLst>
  </p:cSld>
  <p:clrMapOvr>
    <a:masterClrMapping/>
  </p:clrMapOvr>
  <p:transition>
    <p:fade thruBlk="1"/>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1214BE-5A95-C5E0-C5D3-D6DEE9EF36C0}"/>
              </a:ext>
            </a:extLst>
          </p:cNvPr>
          <p:cNvSpPr>
            <a:spLocks noGrp="1"/>
          </p:cNvSpPr>
          <p:nvPr>
            <p:ph type="title"/>
          </p:nvPr>
        </p:nvSpPr>
        <p:spPr/>
        <p:txBody>
          <a:bodyPr/>
          <a:lstStyle/>
          <a:p>
            <a:r>
              <a:rPr lang="en-US" dirty="0"/>
              <a:t>Getting Involved in the Process</a:t>
            </a:r>
          </a:p>
        </p:txBody>
      </p:sp>
      <p:sp>
        <p:nvSpPr>
          <p:cNvPr id="3" name="Content Placeholder 2">
            <a:extLst>
              <a:ext uri="{FF2B5EF4-FFF2-40B4-BE49-F238E27FC236}">
                <a16:creationId xmlns:a16="http://schemas.microsoft.com/office/drawing/2014/main" id="{BE44E17F-12F5-72C4-C49A-74A70E30B1B1}"/>
              </a:ext>
            </a:extLst>
          </p:cNvPr>
          <p:cNvSpPr>
            <a:spLocks noGrp="1"/>
          </p:cNvSpPr>
          <p:nvPr>
            <p:ph idx="1"/>
          </p:nvPr>
        </p:nvSpPr>
        <p:spPr/>
        <p:txBody>
          <a:bodyPr>
            <a:normAutofit fontScale="92500" lnSpcReduction="10000"/>
          </a:bodyPr>
          <a:lstStyle/>
          <a:p>
            <a:r>
              <a:rPr lang="en-US" sz="2000" dirty="0"/>
              <a:t>In many ways, physics got a blank check as a result of its contributions in WWII</a:t>
            </a:r>
          </a:p>
          <a:p>
            <a:pPr lvl="1"/>
            <a:r>
              <a:rPr lang="en-US" sz="1800" dirty="0"/>
              <a:t>Priorities were set within the community</a:t>
            </a:r>
          </a:p>
          <a:p>
            <a:pPr lvl="1"/>
            <a:r>
              <a:rPr lang="en-US" sz="1800" dirty="0"/>
              <a:t>These were community and communicated to the government at the highest levels.</a:t>
            </a:r>
          </a:p>
          <a:p>
            <a:pPr lvl="1"/>
            <a:r>
              <a:rPr lang="en-US" sz="1800" dirty="0"/>
              <a:t>They usually got what they wanted.  </a:t>
            </a:r>
          </a:p>
          <a:p>
            <a:pPr lvl="1"/>
            <a:r>
              <a:rPr lang="en-US" sz="1800" dirty="0"/>
              <a:t>People at lower levels were never encouraged to get involved</a:t>
            </a:r>
          </a:p>
          <a:p>
            <a:r>
              <a:rPr lang="en-US" sz="2000" dirty="0"/>
              <a:t>This stopped with the end of the Cold War</a:t>
            </a:r>
          </a:p>
          <a:p>
            <a:pPr lvl="1"/>
            <a:r>
              <a:rPr lang="en-US" sz="1800" dirty="0"/>
              <a:t>Example: The </a:t>
            </a:r>
            <a:r>
              <a:rPr lang="en-US" sz="1800" dirty="0">
                <a:hlinkClick r:id="rId2"/>
              </a:rPr>
              <a:t>Superconducting Super Collider (SSC)</a:t>
            </a:r>
            <a:r>
              <a:rPr lang="en-US" sz="1800" dirty="0"/>
              <a:t> was a </a:t>
            </a:r>
            <a:br>
              <a:rPr lang="en-US" sz="1800" dirty="0"/>
            </a:br>
            <a:r>
              <a:rPr lang="en-US" sz="1800" dirty="0" err="1"/>
              <a:t>largeparticle</a:t>
            </a:r>
            <a:r>
              <a:rPr lang="en-US" sz="1800" dirty="0"/>
              <a:t> collider to be built in Texas.</a:t>
            </a:r>
          </a:p>
          <a:p>
            <a:pPr lvl="2"/>
            <a:r>
              <a:rPr lang="en-US" sz="1700" dirty="0"/>
              <a:t>It was started during the Reagan Administration in response to a smaller collider being planned in the Soviet Union</a:t>
            </a:r>
          </a:p>
          <a:p>
            <a:pPr lvl="2"/>
            <a:r>
              <a:rPr lang="en-US" sz="1700" dirty="0"/>
              <a:t>It was terminated in 1993 as part of the “peace dividend”.</a:t>
            </a:r>
          </a:p>
          <a:p>
            <a:pPr lvl="2"/>
            <a:r>
              <a:rPr lang="en-US" sz="1700" dirty="0"/>
              <a:t>We tried to save it with a big lobbying trip to Washington, but it was too little too late.</a:t>
            </a:r>
            <a:endParaRPr lang="en-US" sz="1600" dirty="0"/>
          </a:p>
          <a:p>
            <a:r>
              <a:rPr lang="en-US" sz="2000" dirty="0"/>
              <a:t>Now, scientists at all levels are expected and encouraged to get involved with the process of influencing government.</a:t>
            </a:r>
          </a:p>
          <a:p>
            <a:pPr lvl="1"/>
            <a:r>
              <a:rPr lang="en-US" sz="1700" dirty="0"/>
              <a:t>After the failure of the SSC, this saved US funding for the </a:t>
            </a:r>
            <a:r>
              <a:rPr lang="en-US" sz="1700" dirty="0">
                <a:hlinkClick r:id="rId3"/>
              </a:rPr>
              <a:t>Large Hadron Collider</a:t>
            </a:r>
            <a:r>
              <a:rPr lang="en-US" sz="1700" dirty="0"/>
              <a:t> in Europe.</a:t>
            </a:r>
          </a:p>
          <a:p>
            <a:pPr lvl="1"/>
            <a:r>
              <a:rPr lang="en-US" sz="1700" dirty="0"/>
              <a:t>I highly recommend the experience to everyone.</a:t>
            </a:r>
          </a:p>
          <a:p>
            <a:endParaRPr lang="en-US" sz="2000" dirty="0"/>
          </a:p>
        </p:txBody>
      </p:sp>
      <p:sp>
        <p:nvSpPr>
          <p:cNvPr id="4" name="Date Placeholder 3">
            <a:extLst>
              <a:ext uri="{FF2B5EF4-FFF2-40B4-BE49-F238E27FC236}">
                <a16:creationId xmlns:a16="http://schemas.microsoft.com/office/drawing/2014/main" id="{68C8C6AA-E722-215E-905E-CE2448B89A3F}"/>
              </a:ext>
            </a:extLst>
          </p:cNvPr>
          <p:cNvSpPr>
            <a:spLocks noGrp="1"/>
          </p:cNvSpPr>
          <p:nvPr>
            <p:ph type="dt" sz="half" idx="10"/>
          </p:nvPr>
        </p:nvSpPr>
        <p:spPr/>
        <p:txBody>
          <a:bodyPr/>
          <a:lstStyle/>
          <a:p>
            <a:pPr>
              <a:defRPr/>
            </a:pPr>
            <a:r>
              <a:rPr lang="en-US"/>
              <a:t>FRS-003-009 - Fall 2025</a:t>
            </a:r>
            <a:endParaRPr lang="en-US" dirty="0"/>
          </a:p>
        </p:txBody>
      </p:sp>
      <p:sp>
        <p:nvSpPr>
          <p:cNvPr id="5" name="Footer Placeholder 4">
            <a:extLst>
              <a:ext uri="{FF2B5EF4-FFF2-40B4-BE49-F238E27FC236}">
                <a16:creationId xmlns:a16="http://schemas.microsoft.com/office/drawing/2014/main" id="{A80840A7-33F1-F1A7-A52E-8965DB530278}"/>
              </a:ext>
            </a:extLst>
          </p:cNvPr>
          <p:cNvSpPr>
            <a:spLocks noGrp="1"/>
          </p:cNvSpPr>
          <p:nvPr>
            <p:ph type="ftr" sz="quarter" idx="11"/>
          </p:nvPr>
        </p:nvSpPr>
        <p:spPr/>
        <p:txBody>
          <a:bodyPr/>
          <a:lstStyle/>
          <a:p>
            <a:pPr>
              <a:defRPr/>
            </a:pPr>
            <a:r>
              <a:rPr lang="en-US"/>
              <a:t>Science and Politics</a:t>
            </a:r>
            <a:endParaRPr lang="en-US">
              <a:latin typeface="+mn-lt"/>
            </a:endParaRPr>
          </a:p>
        </p:txBody>
      </p:sp>
      <p:sp>
        <p:nvSpPr>
          <p:cNvPr id="6" name="Slide Number Placeholder 5">
            <a:extLst>
              <a:ext uri="{FF2B5EF4-FFF2-40B4-BE49-F238E27FC236}">
                <a16:creationId xmlns:a16="http://schemas.microsoft.com/office/drawing/2014/main" id="{B0171A1C-E079-67AE-A75A-FB39D28042C2}"/>
              </a:ext>
            </a:extLst>
          </p:cNvPr>
          <p:cNvSpPr>
            <a:spLocks noGrp="1"/>
          </p:cNvSpPr>
          <p:nvPr>
            <p:ph type="sldNum" sz="quarter" idx="12"/>
          </p:nvPr>
        </p:nvSpPr>
        <p:spPr/>
        <p:txBody>
          <a:bodyPr/>
          <a:lstStyle/>
          <a:p>
            <a:pPr>
              <a:defRPr/>
            </a:pPr>
            <a:fld id="{BCA26155-0DCC-45D2-90B6-32F65F3F6C0F}" type="slidenum">
              <a:rPr lang="en-US" smtClean="0"/>
              <a:pPr>
                <a:defRPr/>
              </a:pPr>
              <a:t>26</a:t>
            </a:fld>
            <a:endParaRPr lang="en-US"/>
          </a:p>
        </p:txBody>
      </p:sp>
      <p:pic>
        <p:nvPicPr>
          <p:cNvPr id="3074" name="Picture 2" descr="Could a different approach have saved the Superconducting Super Collider? –  Physics World">
            <a:extLst>
              <a:ext uri="{FF2B5EF4-FFF2-40B4-BE49-F238E27FC236}">
                <a16:creationId xmlns:a16="http://schemas.microsoft.com/office/drawing/2014/main" id="{B2ACCCFA-CF2C-071F-90AF-22E0E6E6499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96861" y="2368210"/>
            <a:ext cx="1656374" cy="16288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7975561"/>
      </p:ext>
    </p:extLst>
  </p:cSld>
  <p:clrMapOvr>
    <a:masterClrMapping/>
  </p:clrMapOvr>
  <p:transition>
    <p:fade thruBlk="1"/>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17B15E-4CCF-72F0-2BDC-5381F544BFD0}"/>
              </a:ext>
            </a:extLst>
          </p:cNvPr>
          <p:cNvSpPr>
            <a:spLocks noGrp="1"/>
          </p:cNvSpPr>
          <p:nvPr>
            <p:ph type="title"/>
          </p:nvPr>
        </p:nvSpPr>
        <p:spPr/>
        <p:txBody>
          <a:bodyPr/>
          <a:lstStyle/>
          <a:p>
            <a:r>
              <a:rPr lang="en-US" dirty="0"/>
              <a:t>March, 2017 URA Washington Visit</a:t>
            </a:r>
          </a:p>
        </p:txBody>
      </p:sp>
      <p:sp>
        <p:nvSpPr>
          <p:cNvPr id="3" name="Content Placeholder 2">
            <a:extLst>
              <a:ext uri="{FF2B5EF4-FFF2-40B4-BE49-F238E27FC236}">
                <a16:creationId xmlns:a16="http://schemas.microsoft.com/office/drawing/2014/main" id="{3F1A9719-EAD9-156D-CC99-6198E0FE511D}"/>
              </a:ext>
            </a:extLst>
          </p:cNvPr>
          <p:cNvSpPr>
            <a:spLocks noGrp="1"/>
          </p:cNvSpPr>
          <p:nvPr>
            <p:ph idx="1"/>
          </p:nvPr>
        </p:nvSpPr>
        <p:spPr>
          <a:xfrm>
            <a:off x="5203371" y="1182021"/>
            <a:ext cx="3766458" cy="5441721"/>
          </a:xfrm>
        </p:spPr>
        <p:txBody>
          <a:bodyPr>
            <a:normAutofit/>
          </a:bodyPr>
          <a:lstStyle/>
          <a:p>
            <a:r>
              <a:rPr lang="en-US" sz="2000" dirty="0"/>
              <a:t>Sponsored by the Universities Research Association (URA) to lobby for High Energy Physics research:</a:t>
            </a:r>
          </a:p>
          <a:p>
            <a:pPr lvl="1"/>
            <a:r>
              <a:rPr lang="en-US" sz="1600" dirty="0"/>
              <a:t>Primarily LHC funding and large scale neutrino experiments in the US.</a:t>
            </a:r>
          </a:p>
          <a:p>
            <a:r>
              <a:rPr lang="en-US" sz="2000" dirty="0"/>
              <a:t>Organized by the Fermilab Users Executive Committee</a:t>
            </a:r>
          </a:p>
          <a:p>
            <a:r>
              <a:rPr lang="en-US" sz="2000" dirty="0"/>
              <a:t>We teamed up in pairs and visited over 330 Congressional and Senate offices.</a:t>
            </a:r>
          </a:p>
        </p:txBody>
      </p:sp>
      <p:sp>
        <p:nvSpPr>
          <p:cNvPr id="4" name="Date Placeholder 3">
            <a:extLst>
              <a:ext uri="{FF2B5EF4-FFF2-40B4-BE49-F238E27FC236}">
                <a16:creationId xmlns:a16="http://schemas.microsoft.com/office/drawing/2014/main" id="{84CF0454-D353-0301-F357-9E9373A6FD95}"/>
              </a:ext>
            </a:extLst>
          </p:cNvPr>
          <p:cNvSpPr>
            <a:spLocks noGrp="1"/>
          </p:cNvSpPr>
          <p:nvPr>
            <p:ph type="dt" sz="half" idx="10"/>
          </p:nvPr>
        </p:nvSpPr>
        <p:spPr/>
        <p:txBody>
          <a:bodyPr/>
          <a:lstStyle/>
          <a:p>
            <a:pPr>
              <a:defRPr/>
            </a:pPr>
            <a:r>
              <a:rPr lang="en-US"/>
              <a:t>FRS-003-009 - Fall 2025</a:t>
            </a:r>
            <a:endParaRPr lang="en-US" dirty="0"/>
          </a:p>
        </p:txBody>
      </p:sp>
      <p:sp>
        <p:nvSpPr>
          <p:cNvPr id="5" name="Footer Placeholder 4">
            <a:extLst>
              <a:ext uri="{FF2B5EF4-FFF2-40B4-BE49-F238E27FC236}">
                <a16:creationId xmlns:a16="http://schemas.microsoft.com/office/drawing/2014/main" id="{07C40DF4-4A6F-6E94-AC54-22D8FD4E40FB}"/>
              </a:ext>
            </a:extLst>
          </p:cNvPr>
          <p:cNvSpPr>
            <a:spLocks noGrp="1"/>
          </p:cNvSpPr>
          <p:nvPr>
            <p:ph type="ftr" sz="quarter" idx="11"/>
          </p:nvPr>
        </p:nvSpPr>
        <p:spPr/>
        <p:txBody>
          <a:bodyPr/>
          <a:lstStyle/>
          <a:p>
            <a:pPr>
              <a:defRPr/>
            </a:pPr>
            <a:r>
              <a:rPr lang="en-US"/>
              <a:t>Science and Politics</a:t>
            </a:r>
            <a:endParaRPr lang="en-US">
              <a:latin typeface="+mn-lt"/>
            </a:endParaRPr>
          </a:p>
        </p:txBody>
      </p:sp>
      <p:sp>
        <p:nvSpPr>
          <p:cNvPr id="6" name="Slide Number Placeholder 5">
            <a:extLst>
              <a:ext uri="{FF2B5EF4-FFF2-40B4-BE49-F238E27FC236}">
                <a16:creationId xmlns:a16="http://schemas.microsoft.com/office/drawing/2014/main" id="{FBD4B5B3-40FA-C160-3FDF-35EC7508D282}"/>
              </a:ext>
            </a:extLst>
          </p:cNvPr>
          <p:cNvSpPr>
            <a:spLocks noGrp="1"/>
          </p:cNvSpPr>
          <p:nvPr>
            <p:ph type="sldNum" sz="quarter" idx="12"/>
          </p:nvPr>
        </p:nvSpPr>
        <p:spPr/>
        <p:txBody>
          <a:bodyPr/>
          <a:lstStyle/>
          <a:p>
            <a:pPr>
              <a:defRPr/>
            </a:pPr>
            <a:fld id="{BCA26155-0DCC-45D2-90B6-32F65F3F6C0F}" type="slidenum">
              <a:rPr lang="en-US" smtClean="0"/>
              <a:pPr>
                <a:defRPr/>
              </a:pPr>
              <a:t>27</a:t>
            </a:fld>
            <a:endParaRPr lang="en-US"/>
          </a:p>
        </p:txBody>
      </p:sp>
      <p:pic>
        <p:nvPicPr>
          <p:cNvPr id="8" name="Picture 7">
            <a:extLst>
              <a:ext uri="{FF2B5EF4-FFF2-40B4-BE49-F238E27FC236}">
                <a16:creationId xmlns:a16="http://schemas.microsoft.com/office/drawing/2014/main" id="{4B597DF1-E670-A48E-EDFB-A7DD83CA45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23631"/>
            <a:ext cx="5203371" cy="5203371"/>
          </a:xfrm>
          <a:prstGeom prst="rect">
            <a:avLst/>
          </a:prstGeom>
        </p:spPr>
      </p:pic>
      <p:sp>
        <p:nvSpPr>
          <p:cNvPr id="10" name="TextBox 9">
            <a:extLst>
              <a:ext uri="{FF2B5EF4-FFF2-40B4-BE49-F238E27FC236}">
                <a16:creationId xmlns:a16="http://schemas.microsoft.com/office/drawing/2014/main" id="{A054FD05-F4AC-DAD0-B54E-BF1E6556B9AB}"/>
              </a:ext>
            </a:extLst>
          </p:cNvPr>
          <p:cNvSpPr txBox="1"/>
          <p:nvPr/>
        </p:nvSpPr>
        <p:spPr>
          <a:xfrm>
            <a:off x="5633720" y="5491313"/>
            <a:ext cx="1709057" cy="369332"/>
          </a:xfrm>
          <a:prstGeom prst="rect">
            <a:avLst/>
          </a:prstGeom>
          <a:noFill/>
        </p:spPr>
        <p:txBody>
          <a:bodyPr wrap="square" rtlCol="0">
            <a:spAutoFit/>
          </a:bodyPr>
          <a:lstStyle/>
          <a:p>
            <a:r>
              <a:rPr lang="en-US" sz="1800" dirty="0">
                <a:solidFill>
                  <a:srgbClr val="FF0000"/>
                </a:solidFill>
                <a:latin typeface="+mn-lt"/>
              </a:rPr>
              <a:t>Me in a suit</a:t>
            </a:r>
          </a:p>
        </p:txBody>
      </p:sp>
      <p:cxnSp>
        <p:nvCxnSpPr>
          <p:cNvPr id="12" name="Straight Arrow Connector 11">
            <a:extLst>
              <a:ext uri="{FF2B5EF4-FFF2-40B4-BE49-F238E27FC236}">
                <a16:creationId xmlns:a16="http://schemas.microsoft.com/office/drawing/2014/main" id="{F4F91F2B-B01C-3505-0FF2-422CB830FA19}"/>
              </a:ext>
            </a:extLst>
          </p:cNvPr>
          <p:cNvCxnSpPr>
            <a:cxnSpLocks/>
            <a:stCxn id="10" idx="1"/>
          </p:cNvCxnSpPr>
          <p:nvPr/>
        </p:nvCxnSpPr>
        <p:spPr>
          <a:xfrm flipH="1" flipV="1">
            <a:off x="3505201" y="5050971"/>
            <a:ext cx="2128519" cy="625008"/>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5997616"/>
      </p:ext>
    </p:extLst>
  </p:cSld>
  <p:clrMapOvr>
    <a:masterClrMapping/>
  </p:clrMapOvr>
  <p:transition>
    <p:fade thruBlk="1"/>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CB2624-13E6-FD08-A154-0DF73DA78C20}"/>
              </a:ext>
            </a:extLst>
          </p:cNvPr>
          <p:cNvSpPr>
            <a:spLocks noGrp="1"/>
          </p:cNvSpPr>
          <p:nvPr>
            <p:ph type="title"/>
          </p:nvPr>
        </p:nvSpPr>
        <p:spPr/>
        <p:txBody>
          <a:bodyPr/>
          <a:lstStyle/>
          <a:p>
            <a:r>
              <a:rPr lang="en-US" dirty="0"/>
              <a:t>Final Thoughts</a:t>
            </a:r>
          </a:p>
        </p:txBody>
      </p:sp>
      <p:sp>
        <p:nvSpPr>
          <p:cNvPr id="3" name="Content Placeholder 2">
            <a:extLst>
              <a:ext uri="{FF2B5EF4-FFF2-40B4-BE49-F238E27FC236}">
                <a16:creationId xmlns:a16="http://schemas.microsoft.com/office/drawing/2014/main" id="{F49F2160-0897-31D7-B499-D013F9B64AF1}"/>
              </a:ext>
            </a:extLst>
          </p:cNvPr>
          <p:cNvSpPr>
            <a:spLocks noGrp="1"/>
          </p:cNvSpPr>
          <p:nvPr>
            <p:ph idx="1"/>
          </p:nvPr>
        </p:nvSpPr>
        <p:spPr/>
        <p:txBody>
          <a:bodyPr/>
          <a:lstStyle/>
          <a:p>
            <a:r>
              <a:rPr lang="en-US" dirty="0"/>
              <a:t>Government funding is essential to fundamental research.</a:t>
            </a:r>
          </a:p>
          <a:p>
            <a:r>
              <a:rPr lang="en-US" dirty="0"/>
              <a:t>Politics will always influence the research priorities.</a:t>
            </a:r>
          </a:p>
          <a:p>
            <a:r>
              <a:rPr lang="en-US" dirty="0"/>
              <a:t>Start to worry when politics tries to influence the </a:t>
            </a:r>
            <a:r>
              <a:rPr lang="en-US" i="1" dirty="0"/>
              <a:t>results</a:t>
            </a:r>
            <a:r>
              <a:rPr lang="en-US" dirty="0"/>
              <a:t> of research.</a:t>
            </a:r>
          </a:p>
          <a:p>
            <a:r>
              <a:rPr lang="en-US" dirty="0"/>
              <a:t>Be very suspicious of research done in secret.</a:t>
            </a:r>
          </a:p>
          <a:p>
            <a:r>
              <a:rPr lang="en-US" dirty="0"/>
              <a:t>You can be part of </a:t>
            </a:r>
            <a:r>
              <a:rPr lang="en-US"/>
              <a:t>the process</a:t>
            </a:r>
            <a:r>
              <a:rPr lang="en-US" dirty="0"/>
              <a:t>!</a:t>
            </a:r>
          </a:p>
        </p:txBody>
      </p:sp>
      <p:sp>
        <p:nvSpPr>
          <p:cNvPr id="4" name="Date Placeholder 3">
            <a:extLst>
              <a:ext uri="{FF2B5EF4-FFF2-40B4-BE49-F238E27FC236}">
                <a16:creationId xmlns:a16="http://schemas.microsoft.com/office/drawing/2014/main" id="{221696C0-2ACA-FBA8-62E8-8D20A8647455}"/>
              </a:ext>
            </a:extLst>
          </p:cNvPr>
          <p:cNvSpPr>
            <a:spLocks noGrp="1"/>
          </p:cNvSpPr>
          <p:nvPr>
            <p:ph type="dt" sz="half" idx="10"/>
          </p:nvPr>
        </p:nvSpPr>
        <p:spPr/>
        <p:txBody>
          <a:bodyPr/>
          <a:lstStyle/>
          <a:p>
            <a:pPr>
              <a:defRPr/>
            </a:pPr>
            <a:r>
              <a:rPr lang="en-US"/>
              <a:t>FRS-003-009 - Fall 2025</a:t>
            </a:r>
            <a:endParaRPr lang="en-US" dirty="0"/>
          </a:p>
        </p:txBody>
      </p:sp>
      <p:sp>
        <p:nvSpPr>
          <p:cNvPr id="5" name="Footer Placeholder 4">
            <a:extLst>
              <a:ext uri="{FF2B5EF4-FFF2-40B4-BE49-F238E27FC236}">
                <a16:creationId xmlns:a16="http://schemas.microsoft.com/office/drawing/2014/main" id="{C45955A0-9A4B-6EFB-6269-F25B323C1FE0}"/>
              </a:ext>
            </a:extLst>
          </p:cNvPr>
          <p:cNvSpPr>
            <a:spLocks noGrp="1"/>
          </p:cNvSpPr>
          <p:nvPr>
            <p:ph type="ftr" sz="quarter" idx="11"/>
          </p:nvPr>
        </p:nvSpPr>
        <p:spPr/>
        <p:txBody>
          <a:bodyPr/>
          <a:lstStyle/>
          <a:p>
            <a:pPr>
              <a:defRPr/>
            </a:pPr>
            <a:r>
              <a:rPr lang="en-US"/>
              <a:t>Science and Politics</a:t>
            </a:r>
            <a:endParaRPr lang="en-US">
              <a:latin typeface="+mn-lt"/>
            </a:endParaRPr>
          </a:p>
        </p:txBody>
      </p:sp>
      <p:sp>
        <p:nvSpPr>
          <p:cNvPr id="6" name="Slide Number Placeholder 5">
            <a:extLst>
              <a:ext uri="{FF2B5EF4-FFF2-40B4-BE49-F238E27FC236}">
                <a16:creationId xmlns:a16="http://schemas.microsoft.com/office/drawing/2014/main" id="{1FC4568F-AE7B-42ED-D423-123B21229B80}"/>
              </a:ext>
            </a:extLst>
          </p:cNvPr>
          <p:cNvSpPr>
            <a:spLocks noGrp="1"/>
          </p:cNvSpPr>
          <p:nvPr>
            <p:ph type="sldNum" sz="quarter" idx="12"/>
          </p:nvPr>
        </p:nvSpPr>
        <p:spPr/>
        <p:txBody>
          <a:bodyPr/>
          <a:lstStyle/>
          <a:p>
            <a:pPr>
              <a:defRPr/>
            </a:pPr>
            <a:fld id="{BCA26155-0DCC-45D2-90B6-32F65F3F6C0F}" type="slidenum">
              <a:rPr lang="en-US" smtClean="0"/>
              <a:pPr>
                <a:defRPr/>
              </a:pPr>
              <a:t>28</a:t>
            </a:fld>
            <a:endParaRPr lang="en-US"/>
          </a:p>
        </p:txBody>
      </p:sp>
    </p:spTree>
    <p:extLst>
      <p:ext uri="{BB962C8B-B14F-4D97-AF65-F5344CB8AC3E}">
        <p14:creationId xmlns:p14="http://schemas.microsoft.com/office/powerpoint/2010/main" val="3141266274"/>
      </p:ext>
    </p:extLst>
  </p:cSld>
  <p:clrMapOvr>
    <a:masterClrMapping/>
  </p:clrMapOvr>
  <p:transition>
    <p:fade thruBlk="1"/>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1D0A1D-F701-EB95-97A5-5C5DA51BC373}"/>
              </a:ext>
            </a:extLst>
          </p:cNvPr>
          <p:cNvSpPr>
            <a:spLocks noGrp="1"/>
          </p:cNvSpPr>
          <p:nvPr>
            <p:ph type="title"/>
          </p:nvPr>
        </p:nvSpPr>
        <p:spPr/>
        <p:txBody>
          <a:bodyPr>
            <a:noAutofit/>
          </a:bodyPr>
          <a:lstStyle/>
          <a:p>
            <a:r>
              <a:rPr lang="en-US" sz="2400" dirty="0"/>
              <a:t>Science Costs Money (and Often Doesn’t Make Money)</a:t>
            </a:r>
          </a:p>
        </p:txBody>
      </p:sp>
      <p:sp>
        <p:nvSpPr>
          <p:cNvPr id="3" name="Content Placeholder 2">
            <a:extLst>
              <a:ext uri="{FF2B5EF4-FFF2-40B4-BE49-F238E27FC236}">
                <a16:creationId xmlns:a16="http://schemas.microsoft.com/office/drawing/2014/main" id="{4CA81961-F4EB-69DE-CACD-59B931BF7394}"/>
              </a:ext>
            </a:extLst>
          </p:cNvPr>
          <p:cNvSpPr>
            <a:spLocks noGrp="1"/>
          </p:cNvSpPr>
          <p:nvPr>
            <p:ph idx="1"/>
          </p:nvPr>
        </p:nvSpPr>
        <p:spPr/>
        <p:txBody>
          <a:bodyPr/>
          <a:lstStyle/>
          <a:p>
            <a:r>
              <a:rPr lang="en-US" dirty="0"/>
              <a:t>It’s often a very long time between the development of fundamental science and practical application of that science.</a:t>
            </a:r>
          </a:p>
          <a:p>
            <a:r>
              <a:rPr lang="en-US" dirty="0"/>
              <a:t>Since early times, scientific research has depended on funding that’s not directly related to its objectives:</a:t>
            </a:r>
          </a:p>
          <a:p>
            <a:pPr lvl="1"/>
            <a:r>
              <a:rPr lang="en-US" dirty="0"/>
              <a:t>Science carried out by the aristocracy, using inherited wealth.</a:t>
            </a:r>
          </a:p>
          <a:p>
            <a:pPr lvl="1"/>
            <a:r>
              <a:rPr lang="en-US" dirty="0"/>
              <a:t>Science supported by “patrons”</a:t>
            </a:r>
          </a:p>
          <a:p>
            <a:pPr lvl="2"/>
            <a:r>
              <a:rPr lang="en-US" dirty="0"/>
              <a:t>e.g. Archimedes was supported by the King of Syracuse.</a:t>
            </a:r>
          </a:p>
          <a:p>
            <a:pPr lvl="1"/>
            <a:r>
              <a:rPr lang="en-US" dirty="0"/>
              <a:t>Science supported by side businesses</a:t>
            </a:r>
          </a:p>
          <a:p>
            <a:pPr lvl="2"/>
            <a:r>
              <a:rPr lang="en-US" dirty="0"/>
              <a:t>e.g. Leonardo Da Vinci designed war machinery for the Medicis and others.</a:t>
            </a:r>
          </a:p>
          <a:p>
            <a:r>
              <a:rPr lang="en-US" dirty="0"/>
              <a:t>Eventually, fundamental research came to be supported by governments.</a:t>
            </a:r>
          </a:p>
          <a:p>
            <a:pPr lvl="1"/>
            <a:r>
              <a:rPr lang="en-US" dirty="0"/>
              <a:t>More about this shortly.</a:t>
            </a:r>
          </a:p>
        </p:txBody>
      </p:sp>
      <p:sp>
        <p:nvSpPr>
          <p:cNvPr id="4" name="Date Placeholder 3">
            <a:extLst>
              <a:ext uri="{FF2B5EF4-FFF2-40B4-BE49-F238E27FC236}">
                <a16:creationId xmlns:a16="http://schemas.microsoft.com/office/drawing/2014/main" id="{65483477-6CA0-47F1-15A8-D81F3C1FBB2A}"/>
              </a:ext>
            </a:extLst>
          </p:cNvPr>
          <p:cNvSpPr>
            <a:spLocks noGrp="1"/>
          </p:cNvSpPr>
          <p:nvPr>
            <p:ph type="dt" sz="half" idx="10"/>
          </p:nvPr>
        </p:nvSpPr>
        <p:spPr/>
        <p:txBody>
          <a:bodyPr/>
          <a:lstStyle/>
          <a:p>
            <a:pPr>
              <a:defRPr/>
            </a:pPr>
            <a:r>
              <a:rPr lang="en-US"/>
              <a:t>FRS-003-009 - Fall 2025</a:t>
            </a:r>
            <a:endParaRPr lang="en-US" dirty="0"/>
          </a:p>
        </p:txBody>
      </p:sp>
      <p:sp>
        <p:nvSpPr>
          <p:cNvPr id="5" name="Footer Placeholder 4">
            <a:extLst>
              <a:ext uri="{FF2B5EF4-FFF2-40B4-BE49-F238E27FC236}">
                <a16:creationId xmlns:a16="http://schemas.microsoft.com/office/drawing/2014/main" id="{C4BA8A18-F97F-B0A9-C52C-0B8209ED5B93}"/>
              </a:ext>
            </a:extLst>
          </p:cNvPr>
          <p:cNvSpPr>
            <a:spLocks noGrp="1"/>
          </p:cNvSpPr>
          <p:nvPr>
            <p:ph type="ftr" sz="quarter" idx="11"/>
          </p:nvPr>
        </p:nvSpPr>
        <p:spPr/>
        <p:txBody>
          <a:bodyPr/>
          <a:lstStyle/>
          <a:p>
            <a:pPr>
              <a:defRPr/>
            </a:pPr>
            <a:r>
              <a:rPr lang="en-US"/>
              <a:t>Science and Politics</a:t>
            </a:r>
            <a:endParaRPr lang="en-US">
              <a:latin typeface="+mn-lt"/>
            </a:endParaRPr>
          </a:p>
        </p:txBody>
      </p:sp>
      <p:sp>
        <p:nvSpPr>
          <p:cNvPr id="6" name="Slide Number Placeholder 5">
            <a:extLst>
              <a:ext uri="{FF2B5EF4-FFF2-40B4-BE49-F238E27FC236}">
                <a16:creationId xmlns:a16="http://schemas.microsoft.com/office/drawing/2014/main" id="{811509CC-C66E-DA4B-48DF-0EF1221C2D63}"/>
              </a:ext>
            </a:extLst>
          </p:cNvPr>
          <p:cNvSpPr>
            <a:spLocks noGrp="1"/>
          </p:cNvSpPr>
          <p:nvPr>
            <p:ph type="sldNum" sz="quarter" idx="12"/>
          </p:nvPr>
        </p:nvSpPr>
        <p:spPr/>
        <p:txBody>
          <a:bodyPr/>
          <a:lstStyle/>
          <a:p>
            <a:pPr>
              <a:defRPr/>
            </a:pPr>
            <a:fld id="{BCA26155-0DCC-45D2-90B6-32F65F3F6C0F}" type="slidenum">
              <a:rPr lang="en-US" smtClean="0"/>
              <a:pPr>
                <a:defRPr/>
              </a:pPr>
              <a:t>3</a:t>
            </a:fld>
            <a:endParaRPr lang="en-US"/>
          </a:p>
        </p:txBody>
      </p:sp>
    </p:spTree>
    <p:extLst>
      <p:ext uri="{BB962C8B-B14F-4D97-AF65-F5344CB8AC3E}">
        <p14:creationId xmlns:p14="http://schemas.microsoft.com/office/powerpoint/2010/main" val="2822333353"/>
      </p:ext>
    </p:extLst>
  </p:cSld>
  <p:clrMapOvr>
    <a:masterClrMapping/>
  </p:clrMapOvr>
  <p:transition>
    <p:fade thruBlk="1"/>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625000-C5AD-D2FF-B209-F5CB5B47D17B}"/>
              </a:ext>
            </a:extLst>
          </p:cNvPr>
          <p:cNvSpPr>
            <a:spLocks noGrp="1"/>
          </p:cNvSpPr>
          <p:nvPr>
            <p:ph type="title"/>
          </p:nvPr>
        </p:nvSpPr>
        <p:spPr/>
        <p:txBody>
          <a:bodyPr>
            <a:normAutofit/>
          </a:bodyPr>
          <a:lstStyle/>
          <a:p>
            <a:r>
              <a:rPr lang="en-US" dirty="0"/>
              <a:t>Some of Da Vinci’s Proposed Inventions</a:t>
            </a:r>
          </a:p>
        </p:txBody>
      </p:sp>
      <p:sp>
        <p:nvSpPr>
          <p:cNvPr id="4" name="Date Placeholder 3">
            <a:extLst>
              <a:ext uri="{FF2B5EF4-FFF2-40B4-BE49-F238E27FC236}">
                <a16:creationId xmlns:a16="http://schemas.microsoft.com/office/drawing/2014/main" id="{C6769DF7-DC32-E716-388D-BEB1CF3E0602}"/>
              </a:ext>
            </a:extLst>
          </p:cNvPr>
          <p:cNvSpPr>
            <a:spLocks noGrp="1"/>
          </p:cNvSpPr>
          <p:nvPr>
            <p:ph type="dt" sz="half" idx="10"/>
          </p:nvPr>
        </p:nvSpPr>
        <p:spPr/>
        <p:txBody>
          <a:bodyPr/>
          <a:lstStyle/>
          <a:p>
            <a:pPr>
              <a:defRPr/>
            </a:pPr>
            <a:r>
              <a:rPr lang="en-US"/>
              <a:t>FRS-003-009 - Fall 2025</a:t>
            </a:r>
            <a:endParaRPr lang="en-US" dirty="0"/>
          </a:p>
        </p:txBody>
      </p:sp>
      <p:sp>
        <p:nvSpPr>
          <p:cNvPr id="5" name="Footer Placeholder 4">
            <a:extLst>
              <a:ext uri="{FF2B5EF4-FFF2-40B4-BE49-F238E27FC236}">
                <a16:creationId xmlns:a16="http://schemas.microsoft.com/office/drawing/2014/main" id="{B9FF31A4-480A-0FA9-789E-8F2698BDF76B}"/>
              </a:ext>
            </a:extLst>
          </p:cNvPr>
          <p:cNvSpPr>
            <a:spLocks noGrp="1"/>
          </p:cNvSpPr>
          <p:nvPr>
            <p:ph type="ftr" sz="quarter" idx="11"/>
          </p:nvPr>
        </p:nvSpPr>
        <p:spPr/>
        <p:txBody>
          <a:bodyPr/>
          <a:lstStyle/>
          <a:p>
            <a:pPr>
              <a:defRPr/>
            </a:pPr>
            <a:r>
              <a:rPr lang="en-US"/>
              <a:t>Science and Politics</a:t>
            </a:r>
            <a:endParaRPr lang="en-US">
              <a:latin typeface="+mn-lt"/>
            </a:endParaRPr>
          </a:p>
        </p:txBody>
      </p:sp>
      <p:sp>
        <p:nvSpPr>
          <p:cNvPr id="6" name="Slide Number Placeholder 5">
            <a:extLst>
              <a:ext uri="{FF2B5EF4-FFF2-40B4-BE49-F238E27FC236}">
                <a16:creationId xmlns:a16="http://schemas.microsoft.com/office/drawing/2014/main" id="{FBD1869F-B8E5-399F-BDD6-22ACC6A94F7E}"/>
              </a:ext>
            </a:extLst>
          </p:cNvPr>
          <p:cNvSpPr>
            <a:spLocks noGrp="1"/>
          </p:cNvSpPr>
          <p:nvPr>
            <p:ph type="sldNum" sz="quarter" idx="12"/>
          </p:nvPr>
        </p:nvSpPr>
        <p:spPr/>
        <p:txBody>
          <a:bodyPr/>
          <a:lstStyle/>
          <a:p>
            <a:pPr>
              <a:defRPr/>
            </a:pPr>
            <a:fld id="{BCA26155-0DCC-45D2-90B6-32F65F3F6C0F}" type="slidenum">
              <a:rPr lang="en-US" smtClean="0"/>
              <a:pPr>
                <a:defRPr/>
              </a:pPr>
              <a:t>4</a:t>
            </a:fld>
            <a:endParaRPr lang="en-US"/>
          </a:p>
        </p:txBody>
      </p:sp>
      <p:pic>
        <p:nvPicPr>
          <p:cNvPr id="1026" name="Picture 2" descr="Leonardo da Vinci sketch for an armoured vehicle.">
            <a:extLst>
              <a:ext uri="{FF2B5EF4-FFF2-40B4-BE49-F238E27FC236}">
                <a16:creationId xmlns:a16="http://schemas.microsoft.com/office/drawing/2014/main" id="{51D43992-C2BF-3785-3829-84437F0B79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7551" y="1223631"/>
            <a:ext cx="2820307" cy="196195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onardo da Vinci's design for a scythed chariot.">
            <a:extLst>
              <a:ext uri="{FF2B5EF4-FFF2-40B4-BE49-F238E27FC236}">
                <a16:creationId xmlns:a16="http://schemas.microsoft.com/office/drawing/2014/main" id="{99A11522-A9B4-B576-30BB-EE5C542BDB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37974" y="1099655"/>
            <a:ext cx="3190421" cy="224667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Guns with an array of horizontal barrels by Leonardo da Vinci.">
            <a:extLst>
              <a:ext uri="{FF2B5EF4-FFF2-40B4-BE49-F238E27FC236}">
                <a16:creationId xmlns:a16="http://schemas.microsoft.com/office/drawing/2014/main" id="{DB4D6169-4C5E-F55D-AAD6-6BE716F215C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0801" y="3590738"/>
            <a:ext cx="1793331" cy="2795814"/>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Multiple stone catapult designed by Leonardo da Vinci.">
            <a:extLst>
              <a:ext uri="{FF2B5EF4-FFF2-40B4-BE49-F238E27FC236}">
                <a16:creationId xmlns:a16="http://schemas.microsoft.com/office/drawing/2014/main" id="{6DF997FA-945E-F9D9-F710-B245C03CE58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23947" y="3754239"/>
            <a:ext cx="2951843" cy="263231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E10A48B9-9F1F-D2A4-5965-F8920455DE92}"/>
              </a:ext>
            </a:extLst>
          </p:cNvPr>
          <p:cNvSpPr txBox="1"/>
          <p:nvPr/>
        </p:nvSpPr>
        <p:spPr>
          <a:xfrm>
            <a:off x="1233985" y="3224601"/>
            <a:ext cx="1626961" cy="307777"/>
          </a:xfrm>
          <a:prstGeom prst="rect">
            <a:avLst/>
          </a:prstGeom>
          <a:noFill/>
        </p:spPr>
        <p:txBody>
          <a:bodyPr wrap="square" rtlCol="0">
            <a:spAutoFit/>
          </a:bodyPr>
          <a:lstStyle/>
          <a:p>
            <a:pPr algn="ctr"/>
            <a:r>
              <a:rPr lang="en-US" sz="1400" dirty="0">
                <a:latin typeface="+mn-lt"/>
              </a:rPr>
              <a:t>Tank</a:t>
            </a:r>
          </a:p>
        </p:txBody>
      </p:sp>
      <p:sp>
        <p:nvSpPr>
          <p:cNvPr id="8" name="TextBox 7">
            <a:extLst>
              <a:ext uri="{FF2B5EF4-FFF2-40B4-BE49-F238E27FC236}">
                <a16:creationId xmlns:a16="http://schemas.microsoft.com/office/drawing/2014/main" id="{6600D914-EF63-EA25-B264-F9B8DE317DA9}"/>
              </a:ext>
            </a:extLst>
          </p:cNvPr>
          <p:cNvSpPr txBox="1"/>
          <p:nvPr/>
        </p:nvSpPr>
        <p:spPr>
          <a:xfrm>
            <a:off x="5386389" y="3325903"/>
            <a:ext cx="1626961" cy="307777"/>
          </a:xfrm>
          <a:prstGeom prst="rect">
            <a:avLst/>
          </a:prstGeom>
          <a:noFill/>
        </p:spPr>
        <p:txBody>
          <a:bodyPr wrap="square" rtlCol="0">
            <a:spAutoFit/>
          </a:bodyPr>
          <a:lstStyle/>
          <a:p>
            <a:pPr algn="ctr"/>
            <a:r>
              <a:rPr lang="en-US" sz="1400" dirty="0">
                <a:latin typeface="+mn-lt"/>
              </a:rPr>
              <a:t>Scythe Chariot</a:t>
            </a:r>
          </a:p>
        </p:txBody>
      </p:sp>
      <p:sp>
        <p:nvSpPr>
          <p:cNvPr id="9" name="TextBox 8">
            <a:extLst>
              <a:ext uri="{FF2B5EF4-FFF2-40B4-BE49-F238E27FC236}">
                <a16:creationId xmlns:a16="http://schemas.microsoft.com/office/drawing/2014/main" id="{D336A8F3-C001-3A58-8ECA-B395A514D510}"/>
              </a:ext>
            </a:extLst>
          </p:cNvPr>
          <p:cNvSpPr txBox="1"/>
          <p:nvPr/>
        </p:nvSpPr>
        <p:spPr>
          <a:xfrm>
            <a:off x="1314223" y="6386552"/>
            <a:ext cx="1626961" cy="307777"/>
          </a:xfrm>
          <a:prstGeom prst="rect">
            <a:avLst/>
          </a:prstGeom>
          <a:noFill/>
        </p:spPr>
        <p:txBody>
          <a:bodyPr wrap="square" rtlCol="0">
            <a:spAutoFit/>
          </a:bodyPr>
          <a:lstStyle/>
          <a:p>
            <a:pPr algn="ctr"/>
            <a:r>
              <a:rPr lang="en-US" sz="1400" dirty="0">
                <a:latin typeface="+mn-lt"/>
              </a:rPr>
              <a:t>Multi-barrel Guns</a:t>
            </a:r>
          </a:p>
        </p:txBody>
      </p:sp>
      <p:sp>
        <p:nvSpPr>
          <p:cNvPr id="10" name="TextBox 9">
            <a:extLst>
              <a:ext uri="{FF2B5EF4-FFF2-40B4-BE49-F238E27FC236}">
                <a16:creationId xmlns:a16="http://schemas.microsoft.com/office/drawing/2014/main" id="{61885AB8-DDD7-9390-AF54-3DCC1E76EDD4}"/>
              </a:ext>
            </a:extLst>
          </p:cNvPr>
          <p:cNvSpPr txBox="1"/>
          <p:nvPr/>
        </p:nvSpPr>
        <p:spPr>
          <a:xfrm>
            <a:off x="5310250" y="6386552"/>
            <a:ext cx="2045868" cy="307777"/>
          </a:xfrm>
          <a:prstGeom prst="rect">
            <a:avLst/>
          </a:prstGeom>
          <a:noFill/>
        </p:spPr>
        <p:txBody>
          <a:bodyPr wrap="square" rtlCol="0">
            <a:spAutoFit/>
          </a:bodyPr>
          <a:lstStyle/>
          <a:p>
            <a:pPr algn="ctr"/>
            <a:r>
              <a:rPr lang="en-US" sz="1400" dirty="0">
                <a:latin typeface="+mn-lt"/>
              </a:rPr>
              <a:t>Multi-stone catapult</a:t>
            </a:r>
          </a:p>
        </p:txBody>
      </p:sp>
    </p:spTree>
    <p:extLst>
      <p:ext uri="{BB962C8B-B14F-4D97-AF65-F5344CB8AC3E}">
        <p14:creationId xmlns:p14="http://schemas.microsoft.com/office/powerpoint/2010/main" val="2013958500"/>
      </p:ext>
    </p:extLst>
  </p:cSld>
  <p:clrMapOvr>
    <a:masterClrMapping/>
  </p:clrMapOvr>
  <p:transition>
    <p:fade thruBlk="1"/>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1D01B4-9F22-FC58-1385-52B67A5AA077}"/>
              </a:ext>
            </a:extLst>
          </p:cNvPr>
          <p:cNvSpPr>
            <a:spLocks noGrp="1"/>
          </p:cNvSpPr>
          <p:nvPr>
            <p:ph type="title"/>
          </p:nvPr>
        </p:nvSpPr>
        <p:spPr/>
        <p:txBody>
          <a:bodyPr/>
          <a:lstStyle/>
          <a:p>
            <a:r>
              <a:rPr lang="en-US" dirty="0"/>
              <a:t>When Bad Things Lead to Good Science</a:t>
            </a:r>
          </a:p>
        </p:txBody>
      </p:sp>
      <p:sp>
        <p:nvSpPr>
          <p:cNvPr id="6" name="Content Placeholder 5">
            <a:extLst>
              <a:ext uri="{FF2B5EF4-FFF2-40B4-BE49-F238E27FC236}">
                <a16:creationId xmlns:a16="http://schemas.microsoft.com/office/drawing/2014/main" id="{2EEDD6B1-88E8-9AA8-9AC6-0CEAC5C975EE}"/>
              </a:ext>
            </a:extLst>
          </p:cNvPr>
          <p:cNvSpPr>
            <a:spLocks noGrp="1"/>
          </p:cNvSpPr>
          <p:nvPr>
            <p:ph idx="1"/>
          </p:nvPr>
        </p:nvSpPr>
        <p:spPr/>
        <p:txBody>
          <a:bodyPr>
            <a:normAutofit fontScale="92500" lnSpcReduction="10000"/>
          </a:bodyPr>
          <a:lstStyle/>
          <a:p>
            <a:r>
              <a:rPr lang="en-US" dirty="0"/>
              <a:t>Humans are at their most creative when they’re trying to kill each other.</a:t>
            </a:r>
          </a:p>
          <a:p>
            <a:r>
              <a:rPr lang="en-US" dirty="0"/>
              <a:t>Word War II drove dramatic scientific and technological advances:</a:t>
            </a:r>
          </a:p>
          <a:p>
            <a:pPr lvl="1"/>
            <a:r>
              <a:rPr lang="en-US" dirty="0"/>
              <a:t>The Allies:</a:t>
            </a:r>
          </a:p>
          <a:p>
            <a:pPr lvl="2"/>
            <a:r>
              <a:rPr lang="en-US" dirty="0"/>
              <a:t>The development of the atomic bomb in the Manhattan Project arguably advanced fundamental physics by 20 years.</a:t>
            </a:r>
          </a:p>
          <a:p>
            <a:pPr lvl="2"/>
            <a:r>
              <a:rPr lang="en-US" dirty="0"/>
              <a:t>The codebreaking efforts at </a:t>
            </a:r>
            <a:r>
              <a:rPr lang="en-US" dirty="0">
                <a:hlinkClick r:id="rId2"/>
              </a:rPr>
              <a:t>Bletchley Park </a:t>
            </a:r>
            <a:r>
              <a:rPr lang="en-US" dirty="0"/>
              <a:t>in the UK advance mathematics and computing</a:t>
            </a:r>
          </a:p>
          <a:p>
            <a:pPr lvl="3"/>
            <a:r>
              <a:rPr lang="en-US" dirty="0"/>
              <a:t>Broke the Nazi </a:t>
            </a:r>
            <a:r>
              <a:rPr lang="en-US" dirty="0">
                <a:hlinkClick r:id="rId3"/>
              </a:rPr>
              <a:t>Enigma</a:t>
            </a:r>
            <a:r>
              <a:rPr lang="en-US" dirty="0"/>
              <a:t> and Japanese </a:t>
            </a:r>
            <a:r>
              <a:rPr lang="en-US" dirty="0">
                <a:hlinkClick r:id="rId4"/>
              </a:rPr>
              <a:t>Purple</a:t>
            </a:r>
            <a:r>
              <a:rPr lang="en-US" dirty="0"/>
              <a:t> codes.</a:t>
            </a:r>
          </a:p>
          <a:p>
            <a:pPr lvl="2"/>
            <a:r>
              <a:rPr lang="en-US" dirty="0"/>
              <a:t>The development of radar at the </a:t>
            </a:r>
            <a:r>
              <a:rPr lang="en-US" dirty="0">
                <a:hlinkClick r:id="rId5"/>
              </a:rPr>
              <a:t>MIT Radiation Labs </a:t>
            </a:r>
            <a:r>
              <a:rPr lang="en-US" dirty="0"/>
              <a:t>revolutionized the understanding and application of E&amp;M</a:t>
            </a:r>
          </a:p>
          <a:p>
            <a:pPr lvl="3"/>
            <a:r>
              <a:rPr lang="en-US" dirty="0"/>
              <a:t>Centimeter radar rendered the German U-Boats ineffective.</a:t>
            </a:r>
          </a:p>
          <a:p>
            <a:pPr lvl="1"/>
            <a:r>
              <a:rPr lang="en-US" dirty="0"/>
              <a:t>Nazi Germany:</a:t>
            </a:r>
          </a:p>
          <a:p>
            <a:pPr lvl="2"/>
            <a:r>
              <a:rPr lang="en-US" dirty="0"/>
              <a:t>Development of the </a:t>
            </a:r>
            <a:r>
              <a:rPr lang="en-US" dirty="0">
                <a:hlinkClick r:id="rId6"/>
              </a:rPr>
              <a:t>V-2 Rocket</a:t>
            </a:r>
            <a:r>
              <a:rPr lang="en-US" dirty="0"/>
              <a:t>, which fed directly into the US and Soviet space programs.</a:t>
            </a:r>
          </a:p>
          <a:p>
            <a:pPr lvl="2"/>
            <a:r>
              <a:rPr lang="en-US" dirty="0"/>
              <a:t>Development </a:t>
            </a:r>
            <a:r>
              <a:rPr lang="en-US" dirty="0">
                <a:hlinkClick r:id="rId7"/>
              </a:rPr>
              <a:t>Heinkel He 178</a:t>
            </a:r>
            <a:r>
              <a:rPr lang="en-US" dirty="0"/>
              <a:t>, the first practical jet.</a:t>
            </a:r>
          </a:p>
          <a:p>
            <a:pPr lvl="2"/>
            <a:r>
              <a:rPr lang="en-US" dirty="0"/>
              <a:t>Their </a:t>
            </a:r>
            <a:r>
              <a:rPr lang="en-US" dirty="0">
                <a:hlinkClick r:id="rId8"/>
              </a:rPr>
              <a:t>own nuclear program </a:t>
            </a:r>
            <a:r>
              <a:rPr lang="en-US" dirty="0"/>
              <a:t>went nowhere, but belief in its existence drove the Manhattan Project in the US.*</a:t>
            </a:r>
          </a:p>
        </p:txBody>
      </p:sp>
      <p:sp>
        <p:nvSpPr>
          <p:cNvPr id="3" name="Date Placeholder 2">
            <a:extLst>
              <a:ext uri="{FF2B5EF4-FFF2-40B4-BE49-F238E27FC236}">
                <a16:creationId xmlns:a16="http://schemas.microsoft.com/office/drawing/2014/main" id="{92A27FC3-4B66-DB1D-5788-6203A1C395F1}"/>
              </a:ext>
            </a:extLst>
          </p:cNvPr>
          <p:cNvSpPr>
            <a:spLocks noGrp="1"/>
          </p:cNvSpPr>
          <p:nvPr>
            <p:ph type="dt" sz="half" idx="10"/>
          </p:nvPr>
        </p:nvSpPr>
        <p:spPr/>
        <p:txBody>
          <a:bodyPr/>
          <a:lstStyle/>
          <a:p>
            <a:pPr>
              <a:defRPr/>
            </a:pPr>
            <a:r>
              <a:rPr lang="en-US"/>
              <a:t>FRS-003-009 - Fall 2025</a:t>
            </a:r>
            <a:endParaRPr lang="en-US" dirty="0"/>
          </a:p>
        </p:txBody>
      </p:sp>
      <p:sp>
        <p:nvSpPr>
          <p:cNvPr id="4" name="Footer Placeholder 3">
            <a:extLst>
              <a:ext uri="{FF2B5EF4-FFF2-40B4-BE49-F238E27FC236}">
                <a16:creationId xmlns:a16="http://schemas.microsoft.com/office/drawing/2014/main" id="{362FAC6D-78FB-D7C7-18FC-15E11F70845C}"/>
              </a:ext>
            </a:extLst>
          </p:cNvPr>
          <p:cNvSpPr>
            <a:spLocks noGrp="1"/>
          </p:cNvSpPr>
          <p:nvPr>
            <p:ph type="ftr" sz="quarter" idx="11"/>
          </p:nvPr>
        </p:nvSpPr>
        <p:spPr/>
        <p:txBody>
          <a:bodyPr/>
          <a:lstStyle/>
          <a:p>
            <a:pPr>
              <a:defRPr/>
            </a:pPr>
            <a:r>
              <a:rPr lang="en-US"/>
              <a:t>Science and Politics</a:t>
            </a:r>
            <a:endParaRPr lang="en-US">
              <a:latin typeface="+mn-lt"/>
            </a:endParaRPr>
          </a:p>
        </p:txBody>
      </p:sp>
      <p:sp>
        <p:nvSpPr>
          <p:cNvPr id="5" name="Slide Number Placeholder 4">
            <a:extLst>
              <a:ext uri="{FF2B5EF4-FFF2-40B4-BE49-F238E27FC236}">
                <a16:creationId xmlns:a16="http://schemas.microsoft.com/office/drawing/2014/main" id="{7C6991DC-CF8C-5395-9E21-55380F50DBDC}"/>
              </a:ext>
            </a:extLst>
          </p:cNvPr>
          <p:cNvSpPr>
            <a:spLocks noGrp="1"/>
          </p:cNvSpPr>
          <p:nvPr>
            <p:ph type="sldNum" sz="quarter" idx="12"/>
          </p:nvPr>
        </p:nvSpPr>
        <p:spPr/>
        <p:txBody>
          <a:bodyPr/>
          <a:lstStyle/>
          <a:p>
            <a:pPr>
              <a:defRPr/>
            </a:pPr>
            <a:fld id="{BAB536C3-BB10-4165-8E74-99838CB51702}" type="slidenum">
              <a:rPr lang="en-US" smtClean="0"/>
              <a:pPr>
                <a:defRPr/>
              </a:pPr>
              <a:t>5</a:t>
            </a:fld>
            <a:endParaRPr lang="en-US"/>
          </a:p>
        </p:txBody>
      </p:sp>
      <p:sp>
        <p:nvSpPr>
          <p:cNvPr id="7" name="TextBox 6">
            <a:extLst>
              <a:ext uri="{FF2B5EF4-FFF2-40B4-BE49-F238E27FC236}">
                <a16:creationId xmlns:a16="http://schemas.microsoft.com/office/drawing/2014/main" id="{E423157F-7A56-A4C9-DDBA-548E34779848}"/>
              </a:ext>
            </a:extLst>
          </p:cNvPr>
          <p:cNvSpPr txBox="1"/>
          <p:nvPr/>
        </p:nvSpPr>
        <p:spPr>
          <a:xfrm>
            <a:off x="3091543" y="6531429"/>
            <a:ext cx="5976257" cy="276999"/>
          </a:xfrm>
          <a:prstGeom prst="rect">
            <a:avLst/>
          </a:prstGeom>
          <a:noFill/>
        </p:spPr>
        <p:txBody>
          <a:bodyPr wrap="square" rtlCol="0">
            <a:spAutoFit/>
          </a:bodyPr>
          <a:lstStyle/>
          <a:p>
            <a:pPr algn="r"/>
            <a:r>
              <a:rPr lang="en-US" sz="1200" dirty="0">
                <a:latin typeface="+mn-lt"/>
              </a:rPr>
              <a:t>*See book, </a:t>
            </a:r>
            <a:r>
              <a:rPr lang="en-US" sz="1200" dirty="0">
                <a:latin typeface="+mn-lt"/>
                <a:hlinkClick r:id="rId9"/>
              </a:rPr>
              <a:t>“The Uranium Club</a:t>
            </a:r>
            <a:r>
              <a:rPr lang="en-US" sz="1200" dirty="0">
                <a:latin typeface="+mn-lt"/>
              </a:rPr>
              <a:t>” by Miriam Hiebert (forward by Tim Koeth)</a:t>
            </a:r>
          </a:p>
        </p:txBody>
      </p:sp>
    </p:spTree>
    <p:extLst>
      <p:ext uri="{BB962C8B-B14F-4D97-AF65-F5344CB8AC3E}">
        <p14:creationId xmlns:p14="http://schemas.microsoft.com/office/powerpoint/2010/main" val="3092763371"/>
      </p:ext>
    </p:extLst>
  </p:cSld>
  <p:clrMapOvr>
    <a:masterClrMapping/>
  </p:clrMapOvr>
  <p:transition>
    <p:fade thruBlk="1"/>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20DBC9-C969-50CD-2FB5-E28AA0318690}"/>
              </a:ext>
            </a:extLst>
          </p:cNvPr>
          <p:cNvSpPr>
            <a:spLocks noGrp="1"/>
          </p:cNvSpPr>
          <p:nvPr>
            <p:ph type="title"/>
          </p:nvPr>
        </p:nvSpPr>
        <p:spPr/>
        <p:txBody>
          <a:bodyPr/>
          <a:lstStyle/>
          <a:p>
            <a:r>
              <a:rPr lang="en-US" dirty="0"/>
              <a:t>Bad Politics: Hampered by Ideology</a:t>
            </a:r>
          </a:p>
        </p:txBody>
      </p:sp>
      <p:sp>
        <p:nvSpPr>
          <p:cNvPr id="3" name="Content Placeholder 2">
            <a:extLst>
              <a:ext uri="{FF2B5EF4-FFF2-40B4-BE49-F238E27FC236}">
                <a16:creationId xmlns:a16="http://schemas.microsoft.com/office/drawing/2014/main" id="{934F8871-CFDA-8ABA-2B76-A32A505F380C}"/>
              </a:ext>
            </a:extLst>
          </p:cNvPr>
          <p:cNvSpPr>
            <a:spLocks noGrp="1"/>
          </p:cNvSpPr>
          <p:nvPr>
            <p:ph idx="1"/>
          </p:nvPr>
        </p:nvSpPr>
        <p:spPr/>
        <p:txBody>
          <a:bodyPr>
            <a:normAutofit lnSpcReduction="10000"/>
          </a:bodyPr>
          <a:lstStyle/>
          <a:p>
            <a:r>
              <a:rPr lang="en-US" sz="2000" dirty="0"/>
              <a:t>Reasons the Allies believed the Nazis were further along:</a:t>
            </a:r>
          </a:p>
          <a:p>
            <a:pPr lvl="1"/>
            <a:r>
              <a:rPr lang="en-US" sz="1800" dirty="0"/>
              <a:t>German science had been preeminent since the 19</a:t>
            </a:r>
            <a:r>
              <a:rPr lang="en-US" sz="1800" baseline="30000" dirty="0"/>
              <a:t>th</a:t>
            </a:r>
            <a:r>
              <a:rPr lang="en-US" sz="1800" dirty="0"/>
              <a:t> Century</a:t>
            </a:r>
          </a:p>
          <a:p>
            <a:pPr lvl="2"/>
            <a:r>
              <a:rPr lang="en-US" sz="1600" dirty="0"/>
              <a:t>Many top journals were written in German, including </a:t>
            </a:r>
            <a:r>
              <a:rPr lang="en-US" sz="1600" dirty="0">
                <a:hlinkClick r:id="rId2"/>
              </a:rPr>
              <a:t>Annalen der Physik</a:t>
            </a:r>
            <a:r>
              <a:rPr lang="en-US" sz="1600" dirty="0"/>
              <a:t>, in which Eistein had published his most important papers.</a:t>
            </a:r>
          </a:p>
          <a:p>
            <a:pPr lvl="1"/>
            <a:r>
              <a:rPr lang="en-US" sz="1800" dirty="0"/>
              <a:t>German scientists suddenly </a:t>
            </a:r>
            <a:r>
              <a:rPr lang="en-US" sz="1800" i="1" dirty="0"/>
              <a:t>stopped</a:t>
            </a:r>
            <a:r>
              <a:rPr lang="en-US" sz="1800" dirty="0"/>
              <a:t> publishing papers related to nuclear fission.</a:t>
            </a:r>
          </a:p>
          <a:p>
            <a:pPr lvl="1"/>
            <a:r>
              <a:rPr lang="en-US" sz="1800" dirty="0"/>
              <a:t>The V-2 rocket was incredibly ineffective for delivering conventional explosives, so they assumed it was being designed for a nuclear warhead.</a:t>
            </a:r>
          </a:p>
          <a:p>
            <a:r>
              <a:rPr lang="en-US" sz="2200" dirty="0"/>
              <a:t>There were lots of reasons they failed, but the biggest were</a:t>
            </a:r>
          </a:p>
          <a:p>
            <a:pPr lvl="1"/>
            <a:r>
              <a:rPr lang="en-US" sz="1800" dirty="0"/>
              <a:t>Kicking out or imprisoning all the Jewish scientists, many of whom had made fundamental contributions to the field.</a:t>
            </a:r>
          </a:p>
          <a:p>
            <a:pPr lvl="2"/>
            <a:r>
              <a:rPr lang="en-US" sz="1600" dirty="0"/>
              <a:t>Many of them ended up working on the Manhattan Project.</a:t>
            </a:r>
          </a:p>
          <a:p>
            <a:pPr lvl="1"/>
            <a:r>
              <a:rPr lang="en-US" sz="1800" dirty="0"/>
              <a:t>Beyond that, nuclear reactors and nuclear weapons depend intimately on “Jewish Physics”.</a:t>
            </a:r>
          </a:p>
          <a:p>
            <a:pPr lvl="2"/>
            <a:r>
              <a:rPr lang="en-US" sz="1600" dirty="0">
                <a:hlinkClick r:id="rId3"/>
              </a:rPr>
              <a:t>Quantum mechanics</a:t>
            </a:r>
            <a:endParaRPr lang="en-US" sz="1600" dirty="0"/>
          </a:p>
          <a:p>
            <a:pPr lvl="2"/>
            <a:r>
              <a:rPr lang="en-US" sz="1600" dirty="0">
                <a:hlinkClick r:id="rId4"/>
              </a:rPr>
              <a:t>Special relativity</a:t>
            </a:r>
            <a:endParaRPr lang="en-US" sz="1600" dirty="0"/>
          </a:p>
          <a:p>
            <a:pPr lvl="2"/>
            <a:r>
              <a:rPr lang="en-US" sz="1600" dirty="0">
                <a:hlinkClick r:id="rId5"/>
              </a:rPr>
              <a:t>Werner Heisenberg</a:t>
            </a:r>
            <a:r>
              <a:rPr lang="en-US" sz="1600" dirty="0"/>
              <a:t>, the head of the program. had to be </a:t>
            </a:r>
            <a:r>
              <a:rPr lang="en-US" sz="1600" i="1" dirty="0"/>
              <a:t>extremely careful </a:t>
            </a:r>
            <a:r>
              <a:rPr lang="en-US" sz="1600" dirty="0"/>
              <a:t>explaining his work to his Nazi superiors, particularly given his history of defending Jews*.</a:t>
            </a:r>
          </a:p>
        </p:txBody>
      </p:sp>
      <p:sp>
        <p:nvSpPr>
          <p:cNvPr id="4" name="Date Placeholder 3">
            <a:extLst>
              <a:ext uri="{FF2B5EF4-FFF2-40B4-BE49-F238E27FC236}">
                <a16:creationId xmlns:a16="http://schemas.microsoft.com/office/drawing/2014/main" id="{F8217772-E92E-3C94-DDFB-E14B1B3FBDB3}"/>
              </a:ext>
            </a:extLst>
          </p:cNvPr>
          <p:cNvSpPr>
            <a:spLocks noGrp="1"/>
          </p:cNvSpPr>
          <p:nvPr>
            <p:ph type="dt" sz="half" idx="10"/>
          </p:nvPr>
        </p:nvSpPr>
        <p:spPr/>
        <p:txBody>
          <a:bodyPr/>
          <a:lstStyle/>
          <a:p>
            <a:pPr>
              <a:defRPr/>
            </a:pPr>
            <a:r>
              <a:rPr lang="en-US"/>
              <a:t>FRS-003-009 - Fall 2025</a:t>
            </a:r>
            <a:endParaRPr lang="en-US" dirty="0"/>
          </a:p>
        </p:txBody>
      </p:sp>
      <p:sp>
        <p:nvSpPr>
          <p:cNvPr id="5" name="Footer Placeholder 4">
            <a:extLst>
              <a:ext uri="{FF2B5EF4-FFF2-40B4-BE49-F238E27FC236}">
                <a16:creationId xmlns:a16="http://schemas.microsoft.com/office/drawing/2014/main" id="{F05BDB91-5679-DF9B-0749-1D5170B4A190}"/>
              </a:ext>
            </a:extLst>
          </p:cNvPr>
          <p:cNvSpPr>
            <a:spLocks noGrp="1"/>
          </p:cNvSpPr>
          <p:nvPr>
            <p:ph type="ftr" sz="quarter" idx="11"/>
          </p:nvPr>
        </p:nvSpPr>
        <p:spPr/>
        <p:txBody>
          <a:bodyPr/>
          <a:lstStyle/>
          <a:p>
            <a:pPr>
              <a:defRPr/>
            </a:pPr>
            <a:r>
              <a:rPr lang="en-US"/>
              <a:t>Science and Politics</a:t>
            </a:r>
            <a:endParaRPr lang="en-US">
              <a:latin typeface="+mn-lt"/>
            </a:endParaRPr>
          </a:p>
        </p:txBody>
      </p:sp>
      <p:sp>
        <p:nvSpPr>
          <p:cNvPr id="6" name="Slide Number Placeholder 5">
            <a:extLst>
              <a:ext uri="{FF2B5EF4-FFF2-40B4-BE49-F238E27FC236}">
                <a16:creationId xmlns:a16="http://schemas.microsoft.com/office/drawing/2014/main" id="{34C5D78B-CE0E-46B5-B73E-6BE0A08432FA}"/>
              </a:ext>
            </a:extLst>
          </p:cNvPr>
          <p:cNvSpPr>
            <a:spLocks noGrp="1"/>
          </p:cNvSpPr>
          <p:nvPr>
            <p:ph type="sldNum" sz="quarter" idx="12"/>
          </p:nvPr>
        </p:nvSpPr>
        <p:spPr/>
        <p:txBody>
          <a:bodyPr/>
          <a:lstStyle/>
          <a:p>
            <a:pPr>
              <a:defRPr/>
            </a:pPr>
            <a:fld id="{BCA26155-0DCC-45D2-90B6-32F65F3F6C0F}" type="slidenum">
              <a:rPr lang="en-US" smtClean="0"/>
              <a:pPr>
                <a:defRPr/>
              </a:pPr>
              <a:t>6</a:t>
            </a:fld>
            <a:endParaRPr lang="en-US"/>
          </a:p>
        </p:txBody>
      </p:sp>
      <p:sp>
        <p:nvSpPr>
          <p:cNvPr id="7" name="TextBox 6">
            <a:extLst>
              <a:ext uri="{FF2B5EF4-FFF2-40B4-BE49-F238E27FC236}">
                <a16:creationId xmlns:a16="http://schemas.microsoft.com/office/drawing/2014/main" id="{B1E62D8D-BF0A-A362-09AC-D349029A1262}"/>
              </a:ext>
            </a:extLst>
          </p:cNvPr>
          <p:cNvSpPr txBox="1"/>
          <p:nvPr/>
        </p:nvSpPr>
        <p:spPr>
          <a:xfrm>
            <a:off x="4408714" y="6509657"/>
            <a:ext cx="4735286" cy="307777"/>
          </a:xfrm>
          <a:prstGeom prst="rect">
            <a:avLst/>
          </a:prstGeom>
          <a:noFill/>
        </p:spPr>
        <p:txBody>
          <a:bodyPr wrap="square" rtlCol="0">
            <a:spAutoFit/>
          </a:bodyPr>
          <a:lstStyle/>
          <a:p>
            <a:pPr algn="r"/>
            <a:r>
              <a:rPr lang="en-US" sz="1400" dirty="0">
                <a:latin typeface="+mn-lt"/>
              </a:rPr>
              <a:t>*I recommend the play </a:t>
            </a:r>
            <a:r>
              <a:rPr lang="en-US" sz="1400" dirty="0">
                <a:latin typeface="+mn-lt"/>
                <a:hlinkClick r:id="rId6"/>
              </a:rPr>
              <a:t>“Copenhagen”</a:t>
            </a:r>
            <a:r>
              <a:rPr lang="en-US" sz="1400" dirty="0">
                <a:latin typeface="+mn-lt"/>
              </a:rPr>
              <a:t>, by Michael Frayn </a:t>
            </a:r>
          </a:p>
        </p:txBody>
      </p:sp>
    </p:spTree>
    <p:extLst>
      <p:ext uri="{BB962C8B-B14F-4D97-AF65-F5344CB8AC3E}">
        <p14:creationId xmlns:p14="http://schemas.microsoft.com/office/powerpoint/2010/main" val="2734608483"/>
      </p:ext>
    </p:extLst>
  </p:cSld>
  <p:clrMapOvr>
    <a:masterClrMapping/>
  </p:clrMapOvr>
  <p:transition>
    <p:fade thruBlk="1"/>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44F0311-9B39-43C8-240F-8387F1A8545E}"/>
              </a:ext>
            </a:extLst>
          </p:cNvPr>
          <p:cNvSpPr>
            <a:spLocks noGrp="1"/>
          </p:cNvSpPr>
          <p:nvPr>
            <p:ph type="title"/>
          </p:nvPr>
        </p:nvSpPr>
        <p:spPr/>
        <p:txBody>
          <a:bodyPr>
            <a:normAutofit fontScale="90000"/>
          </a:bodyPr>
          <a:lstStyle/>
          <a:p>
            <a:r>
              <a:rPr lang="en-US" dirty="0"/>
              <a:t>Bad Politics Leading to Good Science: </a:t>
            </a:r>
            <a:r>
              <a:rPr lang="en-US" dirty="0">
                <a:hlinkClick r:id="rId2"/>
              </a:rPr>
              <a:t>The Cold War</a:t>
            </a:r>
            <a:endParaRPr lang="en-US" dirty="0"/>
          </a:p>
        </p:txBody>
      </p:sp>
      <p:sp>
        <p:nvSpPr>
          <p:cNvPr id="7" name="Content Placeholder 6">
            <a:extLst>
              <a:ext uri="{FF2B5EF4-FFF2-40B4-BE49-F238E27FC236}">
                <a16:creationId xmlns:a16="http://schemas.microsoft.com/office/drawing/2014/main" id="{613DD474-D5E9-9B9D-37B2-89CD1634C095}"/>
              </a:ext>
            </a:extLst>
          </p:cNvPr>
          <p:cNvSpPr>
            <a:spLocks noGrp="1"/>
          </p:cNvSpPr>
          <p:nvPr>
            <p:ph idx="1"/>
          </p:nvPr>
        </p:nvSpPr>
        <p:spPr/>
        <p:txBody>
          <a:bodyPr>
            <a:normAutofit/>
          </a:bodyPr>
          <a:lstStyle/>
          <a:p>
            <a:r>
              <a:rPr lang="en-US" sz="2000" dirty="0"/>
              <a:t>The US and the Soviet Union were Allies in </a:t>
            </a:r>
            <a:br>
              <a:rPr lang="en-US" sz="2000" dirty="0"/>
            </a:br>
            <a:r>
              <a:rPr lang="en-US" sz="2000" dirty="0"/>
              <a:t>defeating the Nazis in WWII</a:t>
            </a:r>
          </a:p>
          <a:p>
            <a:pPr lvl="1"/>
            <a:r>
              <a:rPr lang="en-US" sz="1800" dirty="0"/>
              <a:t>That didn’t last long.</a:t>
            </a:r>
          </a:p>
          <a:p>
            <a:r>
              <a:rPr lang="en-US" sz="2000" dirty="0"/>
              <a:t>The US developed the first atomic bomb in </a:t>
            </a:r>
            <a:r>
              <a:rPr lang="en-US" sz="2000" dirty="0">
                <a:hlinkClick r:id="rId3"/>
              </a:rPr>
              <a:t>1945</a:t>
            </a:r>
            <a:r>
              <a:rPr lang="en-US" sz="2000" dirty="0"/>
              <a:t> </a:t>
            </a:r>
            <a:br>
              <a:rPr lang="en-US" sz="2000" dirty="0"/>
            </a:br>
            <a:r>
              <a:rPr lang="en-US" sz="2000" dirty="0"/>
              <a:t>and the Soviets followed suit in </a:t>
            </a:r>
            <a:r>
              <a:rPr lang="en-US" sz="2000" dirty="0">
                <a:hlinkClick r:id="rId4"/>
              </a:rPr>
              <a:t>1949</a:t>
            </a:r>
            <a:r>
              <a:rPr lang="en-US" sz="2000" dirty="0"/>
              <a:t>.</a:t>
            </a:r>
          </a:p>
          <a:p>
            <a:pPr lvl="1"/>
            <a:r>
              <a:rPr lang="en-US" sz="1800" dirty="0"/>
              <a:t>The two countries developed hydrogen bombs</a:t>
            </a:r>
            <a:br>
              <a:rPr lang="en-US" sz="1800" dirty="0"/>
            </a:br>
            <a:r>
              <a:rPr lang="en-US" sz="1800" dirty="0"/>
              <a:t>in </a:t>
            </a:r>
            <a:r>
              <a:rPr lang="en-US" sz="1800" dirty="0">
                <a:hlinkClick r:id="rId5"/>
              </a:rPr>
              <a:t>1952</a:t>
            </a:r>
            <a:r>
              <a:rPr lang="en-US" sz="1800" dirty="0"/>
              <a:t> and </a:t>
            </a:r>
            <a:r>
              <a:rPr lang="en-US" sz="1800" dirty="0">
                <a:hlinkClick r:id="rId6"/>
              </a:rPr>
              <a:t>1955</a:t>
            </a:r>
            <a:r>
              <a:rPr lang="en-US" sz="1800" dirty="0"/>
              <a:t>, respectively.</a:t>
            </a:r>
          </a:p>
          <a:p>
            <a:r>
              <a:rPr lang="en-US" sz="2000" dirty="0"/>
              <a:t>The potential for such massive destruction prevented the two countries from going into direct conflict, and the “Cold War” was born.</a:t>
            </a:r>
          </a:p>
          <a:p>
            <a:pPr lvl="1"/>
            <a:r>
              <a:rPr lang="en-US" sz="1800" dirty="0"/>
              <a:t>For the next several decades, this completely dominated world politics.</a:t>
            </a:r>
          </a:p>
          <a:p>
            <a:r>
              <a:rPr lang="en-US" sz="2200" dirty="0"/>
              <a:t>There were a LOT of downsides to the Cold War</a:t>
            </a:r>
          </a:p>
          <a:p>
            <a:pPr lvl="1"/>
            <a:r>
              <a:rPr lang="en-US" sz="1800" dirty="0"/>
              <a:t>Government interference in Africa and South America by both sides</a:t>
            </a:r>
          </a:p>
          <a:p>
            <a:pPr lvl="1"/>
            <a:r>
              <a:rPr lang="en-US" sz="1800" dirty="0"/>
              <a:t>Proxy wars in Korea and Vietnam</a:t>
            </a:r>
          </a:p>
          <a:p>
            <a:pPr lvl="1"/>
            <a:r>
              <a:rPr lang="en-US" sz="1800" dirty="0"/>
              <a:t>Questionable clandestine intelligence services on both sides: CIA and KGB</a:t>
            </a:r>
          </a:p>
          <a:p>
            <a:r>
              <a:rPr lang="en-US" sz="2200" dirty="0"/>
              <a:t>But the competition also drove a period of technical and scientific progress unparalleled in human history.</a:t>
            </a:r>
          </a:p>
        </p:txBody>
      </p:sp>
      <p:sp>
        <p:nvSpPr>
          <p:cNvPr id="3" name="Date Placeholder 2">
            <a:extLst>
              <a:ext uri="{FF2B5EF4-FFF2-40B4-BE49-F238E27FC236}">
                <a16:creationId xmlns:a16="http://schemas.microsoft.com/office/drawing/2014/main" id="{03FC9BA0-C438-F3DA-1145-07C7CB1AF530}"/>
              </a:ext>
            </a:extLst>
          </p:cNvPr>
          <p:cNvSpPr>
            <a:spLocks noGrp="1"/>
          </p:cNvSpPr>
          <p:nvPr>
            <p:ph type="dt" sz="half" idx="10"/>
          </p:nvPr>
        </p:nvSpPr>
        <p:spPr/>
        <p:txBody>
          <a:bodyPr/>
          <a:lstStyle/>
          <a:p>
            <a:pPr>
              <a:defRPr/>
            </a:pPr>
            <a:r>
              <a:rPr lang="en-US"/>
              <a:t>FRS-003-009 - Fall 2025</a:t>
            </a:r>
            <a:endParaRPr lang="en-US" dirty="0"/>
          </a:p>
        </p:txBody>
      </p:sp>
      <p:sp>
        <p:nvSpPr>
          <p:cNvPr id="4" name="Footer Placeholder 3">
            <a:extLst>
              <a:ext uri="{FF2B5EF4-FFF2-40B4-BE49-F238E27FC236}">
                <a16:creationId xmlns:a16="http://schemas.microsoft.com/office/drawing/2014/main" id="{211FB5C3-8F5D-7D64-E8F4-765DD7D41AAC}"/>
              </a:ext>
            </a:extLst>
          </p:cNvPr>
          <p:cNvSpPr>
            <a:spLocks noGrp="1"/>
          </p:cNvSpPr>
          <p:nvPr>
            <p:ph type="ftr" sz="quarter" idx="11"/>
          </p:nvPr>
        </p:nvSpPr>
        <p:spPr/>
        <p:txBody>
          <a:bodyPr/>
          <a:lstStyle/>
          <a:p>
            <a:pPr>
              <a:defRPr/>
            </a:pPr>
            <a:r>
              <a:rPr lang="en-US"/>
              <a:t>Science and Politics</a:t>
            </a:r>
            <a:endParaRPr lang="en-US">
              <a:latin typeface="+mn-lt"/>
            </a:endParaRPr>
          </a:p>
        </p:txBody>
      </p:sp>
      <p:sp>
        <p:nvSpPr>
          <p:cNvPr id="5" name="Slide Number Placeholder 4">
            <a:extLst>
              <a:ext uri="{FF2B5EF4-FFF2-40B4-BE49-F238E27FC236}">
                <a16:creationId xmlns:a16="http://schemas.microsoft.com/office/drawing/2014/main" id="{E8381E74-188F-4CAD-C778-94807373B6F6}"/>
              </a:ext>
            </a:extLst>
          </p:cNvPr>
          <p:cNvSpPr>
            <a:spLocks noGrp="1"/>
          </p:cNvSpPr>
          <p:nvPr>
            <p:ph type="sldNum" sz="quarter" idx="12"/>
          </p:nvPr>
        </p:nvSpPr>
        <p:spPr/>
        <p:txBody>
          <a:bodyPr/>
          <a:lstStyle/>
          <a:p>
            <a:pPr>
              <a:defRPr/>
            </a:pPr>
            <a:fld id="{BAB536C3-BB10-4165-8E74-99838CB51702}" type="slidenum">
              <a:rPr lang="en-US" smtClean="0"/>
              <a:pPr>
                <a:defRPr/>
              </a:pPr>
              <a:t>7</a:t>
            </a:fld>
            <a:endParaRPr lang="en-US"/>
          </a:p>
        </p:txBody>
      </p:sp>
      <p:pic>
        <p:nvPicPr>
          <p:cNvPr id="8" name="Picture 7">
            <a:extLst>
              <a:ext uri="{FF2B5EF4-FFF2-40B4-BE49-F238E27FC236}">
                <a16:creationId xmlns:a16="http://schemas.microsoft.com/office/drawing/2014/main" id="{90A4EE26-CE68-22F7-C22A-7C5CE4B17B18}"/>
              </a:ext>
            </a:extLst>
          </p:cNvPr>
          <p:cNvPicPr>
            <a:picLocks noChangeAspect="1"/>
          </p:cNvPicPr>
          <p:nvPr/>
        </p:nvPicPr>
        <p:blipFill>
          <a:blip r:embed="rId7"/>
          <a:stretch>
            <a:fillRect/>
          </a:stretch>
        </p:blipFill>
        <p:spPr>
          <a:xfrm>
            <a:off x="6261242" y="1099655"/>
            <a:ext cx="2796589" cy="2329345"/>
          </a:xfrm>
          <a:prstGeom prst="rect">
            <a:avLst/>
          </a:prstGeom>
        </p:spPr>
      </p:pic>
    </p:spTree>
    <p:extLst>
      <p:ext uri="{BB962C8B-B14F-4D97-AF65-F5344CB8AC3E}">
        <p14:creationId xmlns:p14="http://schemas.microsoft.com/office/powerpoint/2010/main" val="698349836"/>
      </p:ext>
    </p:extLst>
  </p:cSld>
  <p:clrMapOvr>
    <a:masterClrMapping/>
  </p:clrMapOvr>
  <p:transition>
    <p:fade thruBlk="1"/>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F2805C0-57DA-9598-5F0E-4D515B2CE348}"/>
              </a:ext>
            </a:extLst>
          </p:cNvPr>
          <p:cNvSpPr>
            <a:spLocks noGrp="1"/>
          </p:cNvSpPr>
          <p:nvPr>
            <p:ph type="title"/>
          </p:nvPr>
        </p:nvSpPr>
        <p:spPr/>
        <p:txBody>
          <a:bodyPr>
            <a:normAutofit/>
          </a:bodyPr>
          <a:lstStyle/>
          <a:p>
            <a:r>
              <a:rPr lang="en-US" dirty="0">
                <a:hlinkClick r:id="rId4"/>
              </a:rPr>
              <a:t>The Space Race</a:t>
            </a:r>
            <a:endParaRPr lang="en-US" dirty="0"/>
          </a:p>
        </p:txBody>
      </p:sp>
      <p:sp>
        <p:nvSpPr>
          <p:cNvPr id="7" name="Content Placeholder 6">
            <a:extLst>
              <a:ext uri="{FF2B5EF4-FFF2-40B4-BE49-F238E27FC236}">
                <a16:creationId xmlns:a16="http://schemas.microsoft.com/office/drawing/2014/main" id="{059A58DD-84D1-2316-302B-539DCCBC09EC}"/>
              </a:ext>
            </a:extLst>
          </p:cNvPr>
          <p:cNvSpPr>
            <a:spLocks noGrp="1"/>
          </p:cNvSpPr>
          <p:nvPr>
            <p:ph idx="1"/>
          </p:nvPr>
        </p:nvSpPr>
        <p:spPr/>
        <p:txBody>
          <a:bodyPr>
            <a:normAutofit fontScale="92500" lnSpcReduction="10000"/>
          </a:bodyPr>
          <a:lstStyle/>
          <a:p>
            <a:r>
              <a:rPr lang="en-US" sz="2000" dirty="0"/>
              <a:t>In the 1950s, both the Soviet Union and the US pursued </a:t>
            </a:r>
            <a:br>
              <a:rPr lang="en-US" sz="2000" dirty="0"/>
            </a:br>
            <a:r>
              <a:rPr lang="en-US" sz="2000" dirty="0"/>
              <a:t>rocket development, based on the knowledge and personnel</a:t>
            </a:r>
            <a:br>
              <a:rPr lang="en-US" sz="2000" dirty="0"/>
            </a:br>
            <a:r>
              <a:rPr lang="en-US" sz="2000" dirty="0"/>
              <a:t>acquired from the Nazi </a:t>
            </a:r>
            <a:r>
              <a:rPr lang="en-US" sz="2000" dirty="0">
                <a:hlinkClick r:id="rId5"/>
              </a:rPr>
              <a:t>V-2 program</a:t>
            </a:r>
            <a:r>
              <a:rPr lang="en-US" sz="2000" dirty="0"/>
              <a:t>.</a:t>
            </a:r>
          </a:p>
          <a:p>
            <a:pPr lvl="1"/>
            <a:r>
              <a:rPr lang="en-US" sz="1800" dirty="0"/>
              <a:t>The justification was ostensibly scientific, but a big motivation </a:t>
            </a:r>
            <a:br>
              <a:rPr lang="en-US" sz="1800" dirty="0"/>
            </a:br>
            <a:r>
              <a:rPr lang="en-US" sz="1800" dirty="0"/>
              <a:t>was to develop </a:t>
            </a:r>
            <a:r>
              <a:rPr lang="en-US" sz="1800" dirty="0">
                <a:hlinkClick r:id="rId6"/>
              </a:rPr>
              <a:t>Intercontinental Ballistic Missiles </a:t>
            </a:r>
            <a:r>
              <a:rPr lang="en-US" sz="1800" dirty="0"/>
              <a:t>(ICBMs) </a:t>
            </a:r>
            <a:br>
              <a:rPr lang="en-US" sz="1800" dirty="0"/>
            </a:br>
            <a:r>
              <a:rPr lang="en-US" sz="1800" dirty="0"/>
              <a:t>capable of delivering nuclear payloads to </a:t>
            </a:r>
            <a:r>
              <a:rPr lang="en-US" dirty="0"/>
              <a:t>the other side</a:t>
            </a:r>
            <a:r>
              <a:rPr lang="en-US" sz="2200" dirty="0"/>
              <a:t>.</a:t>
            </a:r>
          </a:p>
          <a:p>
            <a:r>
              <a:rPr lang="en-US" sz="2000" dirty="0"/>
              <a:t>The first big success was when the Soviets launched</a:t>
            </a:r>
            <a:br>
              <a:rPr lang="en-US" sz="2000" dirty="0"/>
            </a:br>
            <a:r>
              <a:rPr lang="en-US" sz="2000" dirty="0">
                <a:hlinkClick r:id="rId7"/>
              </a:rPr>
              <a:t>Sputnik-1</a:t>
            </a:r>
            <a:r>
              <a:rPr lang="en-US" sz="2000" dirty="0"/>
              <a:t>, the first artificial satellite, in 1957.</a:t>
            </a:r>
          </a:p>
          <a:p>
            <a:r>
              <a:rPr lang="en-US" sz="2000" dirty="0"/>
              <a:t>In response, the US dramatically increased</a:t>
            </a:r>
            <a:br>
              <a:rPr lang="en-US" sz="2000" dirty="0"/>
            </a:br>
            <a:r>
              <a:rPr lang="en-US" sz="2000" dirty="0"/>
              <a:t>funding to and emphasis on both science and</a:t>
            </a:r>
            <a:br>
              <a:rPr lang="en-US" sz="2000" dirty="0"/>
            </a:br>
            <a:r>
              <a:rPr lang="en-US" sz="2000" dirty="0"/>
              <a:t>education*.</a:t>
            </a:r>
          </a:p>
          <a:p>
            <a:r>
              <a:rPr lang="en-US" sz="2000" dirty="0"/>
              <a:t>The Soviets stayed WAY ahead for a long time</a:t>
            </a:r>
          </a:p>
          <a:p>
            <a:pPr lvl="1"/>
            <a:r>
              <a:rPr lang="en-US" sz="1800" dirty="0"/>
              <a:t>First animal in space (</a:t>
            </a:r>
            <a:r>
              <a:rPr lang="en-US" sz="1800" dirty="0">
                <a:hlinkClick r:id="rId8"/>
              </a:rPr>
              <a:t>Laika</a:t>
            </a:r>
            <a:r>
              <a:rPr lang="en-US" sz="1800" dirty="0"/>
              <a:t>, 1957)</a:t>
            </a:r>
          </a:p>
          <a:p>
            <a:pPr lvl="1"/>
            <a:r>
              <a:rPr lang="en-US" sz="1800" dirty="0"/>
              <a:t>First lunar probe (</a:t>
            </a:r>
            <a:r>
              <a:rPr lang="en-US" sz="1800" dirty="0">
                <a:hlinkClick r:id="rId9"/>
              </a:rPr>
              <a:t>Luna 2</a:t>
            </a:r>
            <a:r>
              <a:rPr lang="en-US" sz="1800" dirty="0"/>
              <a:t>, 1959)</a:t>
            </a:r>
          </a:p>
          <a:p>
            <a:pPr lvl="1"/>
            <a:r>
              <a:rPr lang="en-US" sz="1800" dirty="0"/>
              <a:t>First man in space (</a:t>
            </a:r>
            <a:r>
              <a:rPr lang="en-US" sz="1800" dirty="0">
                <a:hlinkClick r:id="rId10"/>
              </a:rPr>
              <a:t>Yuri Gagarin</a:t>
            </a:r>
            <a:r>
              <a:rPr lang="en-US" sz="1800" dirty="0"/>
              <a:t>, 1961)</a:t>
            </a:r>
          </a:p>
          <a:p>
            <a:pPr lvl="1"/>
            <a:r>
              <a:rPr lang="en-US" sz="1800" dirty="0"/>
              <a:t>First woman in space (</a:t>
            </a:r>
            <a:r>
              <a:rPr lang="en-US" sz="1800" dirty="0">
                <a:hlinkClick r:id="rId11"/>
              </a:rPr>
              <a:t>Valentina Tereshkova</a:t>
            </a:r>
            <a:r>
              <a:rPr lang="en-US" sz="1800" dirty="0"/>
              <a:t>, 1963)</a:t>
            </a:r>
          </a:p>
          <a:p>
            <a:pPr lvl="1"/>
            <a:r>
              <a:rPr lang="en-US" sz="1800" dirty="0"/>
              <a:t>First space walk (</a:t>
            </a:r>
            <a:r>
              <a:rPr lang="en-US" sz="1800" dirty="0">
                <a:hlinkClick r:id="rId12"/>
              </a:rPr>
              <a:t>Alexei Leonov</a:t>
            </a:r>
            <a:r>
              <a:rPr lang="en-US" sz="1800" dirty="0"/>
              <a:t>, 1965)</a:t>
            </a:r>
          </a:p>
          <a:p>
            <a:r>
              <a:rPr lang="en-US" sz="2000" dirty="0"/>
              <a:t>But like and addicted gambler, the US kept doubling </a:t>
            </a:r>
            <a:br>
              <a:rPr lang="en-US" sz="2000" dirty="0"/>
            </a:br>
            <a:r>
              <a:rPr lang="en-US" sz="2000" dirty="0"/>
              <a:t>its bets, with the goal of landing a man on the Moon.</a:t>
            </a:r>
          </a:p>
        </p:txBody>
      </p:sp>
      <p:sp>
        <p:nvSpPr>
          <p:cNvPr id="3" name="Date Placeholder 2">
            <a:extLst>
              <a:ext uri="{FF2B5EF4-FFF2-40B4-BE49-F238E27FC236}">
                <a16:creationId xmlns:a16="http://schemas.microsoft.com/office/drawing/2014/main" id="{83D94471-BF86-C4CE-BC77-C381AB664E67}"/>
              </a:ext>
            </a:extLst>
          </p:cNvPr>
          <p:cNvSpPr>
            <a:spLocks noGrp="1"/>
          </p:cNvSpPr>
          <p:nvPr>
            <p:ph type="dt" sz="half" idx="10"/>
          </p:nvPr>
        </p:nvSpPr>
        <p:spPr/>
        <p:txBody>
          <a:bodyPr/>
          <a:lstStyle/>
          <a:p>
            <a:pPr>
              <a:defRPr/>
            </a:pPr>
            <a:r>
              <a:rPr lang="en-US"/>
              <a:t>FRS-003-009 - Fall 2025</a:t>
            </a:r>
            <a:endParaRPr lang="en-US" dirty="0"/>
          </a:p>
        </p:txBody>
      </p:sp>
      <p:sp>
        <p:nvSpPr>
          <p:cNvPr id="4" name="Footer Placeholder 3">
            <a:extLst>
              <a:ext uri="{FF2B5EF4-FFF2-40B4-BE49-F238E27FC236}">
                <a16:creationId xmlns:a16="http://schemas.microsoft.com/office/drawing/2014/main" id="{A8462E89-C9AA-3C4D-37C9-CF956E812CCE}"/>
              </a:ext>
            </a:extLst>
          </p:cNvPr>
          <p:cNvSpPr>
            <a:spLocks noGrp="1"/>
          </p:cNvSpPr>
          <p:nvPr>
            <p:ph type="ftr" sz="quarter" idx="11"/>
          </p:nvPr>
        </p:nvSpPr>
        <p:spPr/>
        <p:txBody>
          <a:bodyPr/>
          <a:lstStyle/>
          <a:p>
            <a:pPr>
              <a:defRPr/>
            </a:pPr>
            <a:r>
              <a:rPr lang="en-US"/>
              <a:t>Science and Politics</a:t>
            </a:r>
            <a:endParaRPr lang="en-US">
              <a:latin typeface="+mn-lt"/>
            </a:endParaRPr>
          </a:p>
        </p:txBody>
      </p:sp>
      <p:sp>
        <p:nvSpPr>
          <p:cNvPr id="5" name="Slide Number Placeholder 4">
            <a:extLst>
              <a:ext uri="{FF2B5EF4-FFF2-40B4-BE49-F238E27FC236}">
                <a16:creationId xmlns:a16="http://schemas.microsoft.com/office/drawing/2014/main" id="{97D3E04B-7CFA-E2BE-1845-496B69CB38E5}"/>
              </a:ext>
            </a:extLst>
          </p:cNvPr>
          <p:cNvSpPr>
            <a:spLocks noGrp="1"/>
          </p:cNvSpPr>
          <p:nvPr>
            <p:ph type="sldNum" sz="quarter" idx="12"/>
          </p:nvPr>
        </p:nvSpPr>
        <p:spPr/>
        <p:txBody>
          <a:bodyPr/>
          <a:lstStyle/>
          <a:p>
            <a:pPr>
              <a:defRPr/>
            </a:pPr>
            <a:fld id="{BAB536C3-BB10-4165-8E74-99838CB51702}" type="slidenum">
              <a:rPr lang="en-US" smtClean="0"/>
              <a:pPr>
                <a:defRPr/>
              </a:pPr>
              <a:t>8</a:t>
            </a:fld>
            <a:endParaRPr lang="en-US"/>
          </a:p>
        </p:txBody>
      </p:sp>
      <p:pic>
        <p:nvPicPr>
          <p:cNvPr id="9" name="Picture 8">
            <a:extLst>
              <a:ext uri="{FF2B5EF4-FFF2-40B4-BE49-F238E27FC236}">
                <a16:creationId xmlns:a16="http://schemas.microsoft.com/office/drawing/2014/main" id="{A8E5EEDB-2C49-F7E7-5A31-9C65BDDD5E1F}"/>
              </a:ext>
            </a:extLst>
          </p:cNvPr>
          <p:cNvPicPr>
            <a:picLocks noChangeAspect="1"/>
          </p:cNvPicPr>
          <p:nvPr/>
        </p:nvPicPr>
        <p:blipFill>
          <a:blip r:embed="rId13"/>
          <a:stretch>
            <a:fillRect/>
          </a:stretch>
        </p:blipFill>
        <p:spPr>
          <a:xfrm>
            <a:off x="7449126" y="609797"/>
            <a:ext cx="1222188" cy="2320702"/>
          </a:xfrm>
          <a:prstGeom prst="rect">
            <a:avLst/>
          </a:prstGeom>
        </p:spPr>
      </p:pic>
      <p:pic>
        <p:nvPicPr>
          <p:cNvPr id="2052" name="Picture 4" descr="undefined">
            <a:extLst>
              <a:ext uri="{FF2B5EF4-FFF2-40B4-BE49-F238E27FC236}">
                <a16:creationId xmlns:a16="http://schemas.microsoft.com/office/drawing/2014/main" id="{42152BAC-29A6-C98E-0214-0A0F83459078}"/>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l="4492" t="14608" r="7738" b="24268"/>
          <a:stretch>
            <a:fillRect/>
          </a:stretch>
        </p:blipFill>
        <p:spPr bwMode="auto">
          <a:xfrm>
            <a:off x="6220413" y="3192824"/>
            <a:ext cx="2665473" cy="139190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1E160147-5823-37E9-6D08-EED7B95A79CF}"/>
              </a:ext>
            </a:extLst>
          </p:cNvPr>
          <p:cNvSpPr txBox="1"/>
          <p:nvPr/>
        </p:nvSpPr>
        <p:spPr>
          <a:xfrm>
            <a:off x="5279571" y="6542314"/>
            <a:ext cx="3733800" cy="307777"/>
          </a:xfrm>
          <a:prstGeom prst="rect">
            <a:avLst/>
          </a:prstGeom>
          <a:noFill/>
        </p:spPr>
        <p:txBody>
          <a:bodyPr wrap="square" rtlCol="0">
            <a:spAutoFit/>
          </a:bodyPr>
          <a:lstStyle/>
          <a:p>
            <a:pPr algn="r"/>
            <a:r>
              <a:rPr lang="en-US" sz="1400" dirty="0">
                <a:latin typeface="+mn-lt"/>
              </a:rPr>
              <a:t>*Read, “</a:t>
            </a:r>
            <a:r>
              <a:rPr lang="en-US" sz="1400" dirty="0">
                <a:latin typeface="+mn-lt"/>
                <a:hlinkClick r:id="rId15"/>
              </a:rPr>
              <a:t>Rocket Boys</a:t>
            </a:r>
            <a:r>
              <a:rPr lang="en-US" sz="1400" dirty="0">
                <a:latin typeface="+mn-lt"/>
              </a:rPr>
              <a:t>”, by Homer Hickam, Jr.</a:t>
            </a:r>
          </a:p>
        </p:txBody>
      </p:sp>
      <p:pic>
        <p:nvPicPr>
          <p:cNvPr id="8" name="Archive Clip; JFK at Rice University, Sept. 12, 1962 - 'We choose to go to the Moon' (480p_30fps_H264-128kbit_AAC)">
            <a:hlinkClick r:id="" action="ppaction://media"/>
            <a:extLst>
              <a:ext uri="{FF2B5EF4-FFF2-40B4-BE49-F238E27FC236}">
                <a16:creationId xmlns:a16="http://schemas.microsoft.com/office/drawing/2014/main" id="{0E09DBF2-8505-508D-E7D3-62FC07C5380C}"/>
              </a:ext>
            </a:extLst>
          </p:cNvPr>
          <p:cNvPicPr>
            <a:picLocks noChangeAspect="1"/>
          </p:cNvPicPr>
          <p:nvPr>
            <a:videoFile r:link="rId2"/>
            <p:extLst>
              <p:ext uri="{DAA4B4D4-6D71-4841-9C94-3DE7FCFB9230}">
                <p14:media xmlns:p14="http://schemas.microsoft.com/office/powerpoint/2010/main" r:embed="rId1"/>
              </p:ext>
            </p:extLst>
          </p:nvPr>
        </p:nvPicPr>
        <p:blipFill>
          <a:blip r:embed="rId16"/>
          <a:stretch>
            <a:fillRect/>
          </a:stretch>
        </p:blipFill>
        <p:spPr>
          <a:xfrm>
            <a:off x="6828083" y="4690523"/>
            <a:ext cx="1855874" cy="1391905"/>
          </a:xfrm>
          <a:prstGeom prst="rect">
            <a:avLst/>
          </a:prstGeom>
        </p:spPr>
      </p:pic>
      <p:sp>
        <p:nvSpPr>
          <p:cNvPr id="10" name="TextBox 9">
            <a:extLst>
              <a:ext uri="{FF2B5EF4-FFF2-40B4-BE49-F238E27FC236}">
                <a16:creationId xmlns:a16="http://schemas.microsoft.com/office/drawing/2014/main" id="{01B0E51B-F0E4-0D67-C498-BBEEDE89402F}"/>
              </a:ext>
            </a:extLst>
          </p:cNvPr>
          <p:cNvSpPr txBox="1"/>
          <p:nvPr/>
        </p:nvSpPr>
        <p:spPr>
          <a:xfrm>
            <a:off x="6596691" y="6121250"/>
            <a:ext cx="2296885" cy="307777"/>
          </a:xfrm>
          <a:prstGeom prst="rect">
            <a:avLst/>
          </a:prstGeom>
          <a:noFill/>
        </p:spPr>
        <p:txBody>
          <a:bodyPr wrap="square" rtlCol="0">
            <a:spAutoFit/>
          </a:bodyPr>
          <a:lstStyle/>
          <a:p>
            <a:pPr algn="ctr"/>
            <a:r>
              <a:rPr lang="en-US" sz="1400" dirty="0">
                <a:latin typeface="+mn-lt"/>
              </a:rPr>
              <a:t>JFK, Rice University, 1962</a:t>
            </a:r>
          </a:p>
        </p:txBody>
      </p:sp>
    </p:spTree>
    <p:extLst>
      <p:ext uri="{BB962C8B-B14F-4D97-AF65-F5344CB8AC3E}">
        <p14:creationId xmlns:p14="http://schemas.microsoft.com/office/powerpoint/2010/main" val="451011943"/>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948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5F0749-3A67-7906-03BE-7BB19D846E8D}"/>
              </a:ext>
            </a:extLst>
          </p:cNvPr>
          <p:cNvSpPr>
            <a:spLocks noGrp="1"/>
          </p:cNvSpPr>
          <p:nvPr>
            <p:ph type="title"/>
          </p:nvPr>
        </p:nvSpPr>
        <p:spPr/>
        <p:txBody>
          <a:bodyPr/>
          <a:lstStyle/>
          <a:p>
            <a:r>
              <a:rPr lang="en-US" dirty="0"/>
              <a:t>The Moon Race</a:t>
            </a:r>
          </a:p>
        </p:txBody>
      </p:sp>
      <p:sp>
        <p:nvSpPr>
          <p:cNvPr id="3" name="Content Placeholder 2">
            <a:extLst>
              <a:ext uri="{FF2B5EF4-FFF2-40B4-BE49-F238E27FC236}">
                <a16:creationId xmlns:a16="http://schemas.microsoft.com/office/drawing/2014/main" id="{B8D29E56-FDFF-3260-6A1F-4F0104A69B19}"/>
              </a:ext>
            </a:extLst>
          </p:cNvPr>
          <p:cNvSpPr>
            <a:spLocks noGrp="1"/>
          </p:cNvSpPr>
          <p:nvPr>
            <p:ph idx="1"/>
          </p:nvPr>
        </p:nvSpPr>
        <p:spPr/>
        <p:txBody>
          <a:bodyPr>
            <a:normAutofit lnSpcReduction="10000"/>
          </a:bodyPr>
          <a:lstStyle/>
          <a:p>
            <a:r>
              <a:rPr lang="en-US" sz="2000" dirty="0"/>
              <a:t>In the wake of JFK’s assassination, the manned lunar program became his legacy.</a:t>
            </a:r>
          </a:p>
          <a:p>
            <a:r>
              <a:rPr lang="en-US" sz="2000" dirty="0"/>
              <a:t>The US increased NASA funding to </a:t>
            </a:r>
            <a:r>
              <a:rPr lang="en-US" sz="2000" i="1" dirty="0"/>
              <a:t>over </a:t>
            </a:r>
            <a:br>
              <a:rPr lang="en-US" sz="2000" i="1" dirty="0"/>
            </a:br>
            <a:r>
              <a:rPr lang="en-US" sz="2000" i="1" dirty="0"/>
              <a:t>4% of the federal budget</a:t>
            </a:r>
            <a:r>
              <a:rPr lang="en-US" sz="2000" dirty="0"/>
              <a:t> (10x what it is today)</a:t>
            </a:r>
          </a:p>
          <a:p>
            <a:r>
              <a:rPr lang="en-US" sz="2000" dirty="0"/>
              <a:t>The program consisted of three projects</a:t>
            </a:r>
          </a:p>
          <a:p>
            <a:pPr lvl="1"/>
            <a:r>
              <a:rPr lang="en-US" sz="1600" dirty="0">
                <a:hlinkClick r:id="rId4"/>
              </a:rPr>
              <a:t>Mercury</a:t>
            </a:r>
            <a:r>
              <a:rPr lang="en-US" sz="1600" dirty="0"/>
              <a:t>: single man orbital mission</a:t>
            </a:r>
          </a:p>
          <a:p>
            <a:pPr lvl="1"/>
            <a:r>
              <a:rPr lang="en-US" sz="1600" dirty="0">
                <a:hlinkClick r:id="rId5"/>
              </a:rPr>
              <a:t>Gemini</a:t>
            </a:r>
            <a:r>
              <a:rPr lang="en-US" sz="1600" dirty="0"/>
              <a:t>: two-person capsules, rendezvous in orbit, first US spacewalk. Also tested human endurance in space*.</a:t>
            </a:r>
          </a:p>
          <a:p>
            <a:pPr lvl="1"/>
            <a:r>
              <a:rPr lang="en-US" sz="1600" dirty="0">
                <a:hlinkClick r:id="rId6"/>
              </a:rPr>
              <a:t>Apollo</a:t>
            </a:r>
            <a:r>
              <a:rPr lang="en-US" sz="1600" dirty="0"/>
              <a:t>: three-person capsules, aimed at landing on the Moon using a separate Lunar Module.</a:t>
            </a:r>
          </a:p>
          <a:p>
            <a:r>
              <a:rPr lang="en-US" sz="2000" dirty="0"/>
              <a:t>In spite of a </a:t>
            </a:r>
            <a:r>
              <a:rPr lang="en-US" sz="2000" dirty="0">
                <a:hlinkClick r:id="rId7"/>
              </a:rPr>
              <a:t>disastrous fire that killed the Apollo 1 </a:t>
            </a:r>
            <a:br>
              <a:rPr lang="en-US" sz="2000" dirty="0"/>
            </a:br>
            <a:r>
              <a:rPr lang="en-US" sz="2000" dirty="0"/>
              <a:t>astronauts on the pad during a test run in 1967, </a:t>
            </a:r>
            <a:br>
              <a:rPr lang="en-US" sz="2000" dirty="0"/>
            </a:br>
            <a:r>
              <a:rPr lang="en-US" sz="2000" dirty="0"/>
              <a:t>the US was first able to send men around the </a:t>
            </a:r>
            <a:br>
              <a:rPr lang="en-US" sz="2000" dirty="0"/>
            </a:br>
            <a:r>
              <a:rPr lang="en-US" sz="2000" dirty="0"/>
              <a:t>Moon in 1968 and land on the Moon on July </a:t>
            </a:r>
            <a:br>
              <a:rPr lang="en-US" sz="2000" dirty="0"/>
            </a:br>
            <a:r>
              <a:rPr lang="en-US" sz="2000" dirty="0"/>
              <a:t>22</a:t>
            </a:r>
            <a:r>
              <a:rPr lang="en-US" sz="2000" baseline="30000" dirty="0"/>
              <a:t>nd</a:t>
            </a:r>
            <a:r>
              <a:rPr lang="en-US" sz="2000" dirty="0"/>
              <a:t>, 1969.</a:t>
            </a:r>
          </a:p>
          <a:p>
            <a:r>
              <a:rPr lang="en-US" sz="2000" dirty="0"/>
              <a:t>After several failures of their </a:t>
            </a:r>
            <a:r>
              <a:rPr lang="en-US" sz="2000" dirty="0">
                <a:hlinkClick r:id="rId8"/>
              </a:rPr>
              <a:t>N1 rocket</a:t>
            </a:r>
            <a:r>
              <a:rPr lang="en-US" sz="2000" dirty="0"/>
              <a:t>, the Soviets abandoned their own quest for a manned lunar landing</a:t>
            </a:r>
          </a:p>
          <a:p>
            <a:pPr lvl="1"/>
            <a:r>
              <a:rPr lang="en-US" sz="1800" dirty="0"/>
              <a:t>The Space Race had been won!</a:t>
            </a:r>
          </a:p>
        </p:txBody>
      </p:sp>
      <p:sp>
        <p:nvSpPr>
          <p:cNvPr id="4" name="Date Placeholder 3">
            <a:extLst>
              <a:ext uri="{FF2B5EF4-FFF2-40B4-BE49-F238E27FC236}">
                <a16:creationId xmlns:a16="http://schemas.microsoft.com/office/drawing/2014/main" id="{9176BBD3-7D5E-77A9-619D-17D1E8C88DA4}"/>
              </a:ext>
            </a:extLst>
          </p:cNvPr>
          <p:cNvSpPr>
            <a:spLocks noGrp="1"/>
          </p:cNvSpPr>
          <p:nvPr>
            <p:ph type="dt" sz="half" idx="10"/>
          </p:nvPr>
        </p:nvSpPr>
        <p:spPr/>
        <p:txBody>
          <a:bodyPr/>
          <a:lstStyle/>
          <a:p>
            <a:pPr>
              <a:defRPr/>
            </a:pPr>
            <a:r>
              <a:rPr lang="en-US"/>
              <a:t>FRS-003-009 - Fall 2025</a:t>
            </a:r>
            <a:endParaRPr lang="en-US" dirty="0"/>
          </a:p>
        </p:txBody>
      </p:sp>
      <p:sp>
        <p:nvSpPr>
          <p:cNvPr id="5" name="Footer Placeholder 4">
            <a:extLst>
              <a:ext uri="{FF2B5EF4-FFF2-40B4-BE49-F238E27FC236}">
                <a16:creationId xmlns:a16="http://schemas.microsoft.com/office/drawing/2014/main" id="{2F5EE38E-D423-AFC5-121B-57B9B5ECAC66}"/>
              </a:ext>
            </a:extLst>
          </p:cNvPr>
          <p:cNvSpPr>
            <a:spLocks noGrp="1"/>
          </p:cNvSpPr>
          <p:nvPr>
            <p:ph type="ftr" sz="quarter" idx="11"/>
          </p:nvPr>
        </p:nvSpPr>
        <p:spPr/>
        <p:txBody>
          <a:bodyPr/>
          <a:lstStyle/>
          <a:p>
            <a:pPr>
              <a:defRPr/>
            </a:pPr>
            <a:r>
              <a:rPr lang="en-US"/>
              <a:t>Science and Politics</a:t>
            </a:r>
            <a:endParaRPr lang="en-US">
              <a:latin typeface="+mn-lt"/>
            </a:endParaRPr>
          </a:p>
        </p:txBody>
      </p:sp>
      <p:sp>
        <p:nvSpPr>
          <p:cNvPr id="6" name="Slide Number Placeholder 5">
            <a:extLst>
              <a:ext uri="{FF2B5EF4-FFF2-40B4-BE49-F238E27FC236}">
                <a16:creationId xmlns:a16="http://schemas.microsoft.com/office/drawing/2014/main" id="{57FB2D82-8DA5-0283-EC5E-EE314E8374A9}"/>
              </a:ext>
            </a:extLst>
          </p:cNvPr>
          <p:cNvSpPr>
            <a:spLocks noGrp="1"/>
          </p:cNvSpPr>
          <p:nvPr>
            <p:ph type="sldNum" sz="quarter" idx="12"/>
          </p:nvPr>
        </p:nvSpPr>
        <p:spPr/>
        <p:txBody>
          <a:bodyPr/>
          <a:lstStyle/>
          <a:p>
            <a:pPr>
              <a:defRPr/>
            </a:pPr>
            <a:fld id="{BCA26155-0DCC-45D2-90B6-32F65F3F6C0F}" type="slidenum">
              <a:rPr lang="en-US" smtClean="0"/>
              <a:pPr>
                <a:defRPr/>
              </a:pPr>
              <a:t>9</a:t>
            </a:fld>
            <a:endParaRPr lang="en-US"/>
          </a:p>
        </p:txBody>
      </p:sp>
      <p:pic>
        <p:nvPicPr>
          <p:cNvPr id="1026" name="Picture 2" descr="undefined">
            <a:extLst>
              <a:ext uri="{FF2B5EF4-FFF2-40B4-BE49-F238E27FC236}">
                <a16:creationId xmlns:a16="http://schemas.microsoft.com/office/drawing/2014/main" id="{F384DB4A-A843-DEDC-2CF8-67D927BDE4B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881595" y="1563340"/>
            <a:ext cx="3262405" cy="1669717"/>
          </a:xfrm>
          <a:prstGeom prst="rect">
            <a:avLst/>
          </a:prstGeom>
          <a:noFill/>
          <a:extLst>
            <a:ext uri="{909E8E84-426E-40DD-AFC4-6F175D3DCCD1}">
              <a14:hiddenFill xmlns:a14="http://schemas.microsoft.com/office/drawing/2010/main">
                <a:solidFill>
                  <a:srgbClr val="FFFFFF"/>
                </a:solidFill>
              </a14:hiddenFill>
            </a:ext>
          </a:extLst>
        </p:spPr>
      </p:pic>
      <p:pic>
        <p:nvPicPr>
          <p:cNvPr id="7" name="'One small step for man'; Moment of Neil Armstrong's famous line (720p_60fps_H264-128kbit_AAC)">
            <a:hlinkClick r:id="" action="ppaction://media"/>
            <a:extLst>
              <a:ext uri="{FF2B5EF4-FFF2-40B4-BE49-F238E27FC236}">
                <a16:creationId xmlns:a16="http://schemas.microsoft.com/office/drawing/2014/main" id="{900EEAE6-7F19-6D12-AAD1-A104A9016BC8}"/>
              </a:ext>
            </a:extLst>
          </p:cNvPr>
          <p:cNvPicPr>
            <a:picLocks noChangeAspect="1"/>
          </p:cNvPicPr>
          <p:nvPr>
            <a:videoFile r:link="rId2"/>
            <p:extLst>
              <p:ext uri="{DAA4B4D4-6D71-4841-9C94-3DE7FCFB9230}">
                <p14:media xmlns:p14="http://schemas.microsoft.com/office/powerpoint/2010/main" r:embed="rId1"/>
              </p:ext>
            </p:extLst>
          </p:nvPr>
        </p:nvPicPr>
        <p:blipFill>
          <a:blip r:embed="rId10"/>
          <a:stretch>
            <a:fillRect/>
          </a:stretch>
        </p:blipFill>
        <p:spPr>
          <a:xfrm>
            <a:off x="6348208" y="3804910"/>
            <a:ext cx="2795792" cy="1572633"/>
          </a:xfrm>
          <a:prstGeom prst="rect">
            <a:avLst/>
          </a:prstGeom>
        </p:spPr>
      </p:pic>
      <p:sp>
        <p:nvSpPr>
          <p:cNvPr id="8" name="TextBox 7">
            <a:extLst>
              <a:ext uri="{FF2B5EF4-FFF2-40B4-BE49-F238E27FC236}">
                <a16:creationId xmlns:a16="http://schemas.microsoft.com/office/drawing/2014/main" id="{1E91D582-E824-AB12-0F20-A02ED24A8069}"/>
              </a:ext>
            </a:extLst>
          </p:cNvPr>
          <p:cNvSpPr txBox="1"/>
          <p:nvPr/>
        </p:nvSpPr>
        <p:spPr>
          <a:xfrm>
            <a:off x="4556513" y="6469853"/>
            <a:ext cx="4397829" cy="307777"/>
          </a:xfrm>
          <a:prstGeom prst="rect">
            <a:avLst/>
          </a:prstGeom>
          <a:noFill/>
        </p:spPr>
        <p:txBody>
          <a:bodyPr wrap="square" rtlCol="0">
            <a:spAutoFit/>
          </a:bodyPr>
          <a:lstStyle/>
          <a:p>
            <a:pPr algn="r"/>
            <a:r>
              <a:rPr lang="en-US" sz="1400" dirty="0">
                <a:latin typeface="+mn-lt"/>
              </a:rPr>
              <a:t>*See the book </a:t>
            </a:r>
            <a:r>
              <a:rPr lang="en-US" sz="1400" dirty="0">
                <a:latin typeface="+mn-lt"/>
                <a:hlinkClick r:id="rId11"/>
              </a:rPr>
              <a:t>“Packing for Mars”, </a:t>
            </a:r>
            <a:r>
              <a:rPr lang="en-US" sz="1400" dirty="0">
                <a:latin typeface="+mn-lt"/>
              </a:rPr>
              <a:t>by Mary Roach</a:t>
            </a:r>
          </a:p>
        </p:txBody>
      </p:sp>
    </p:spTree>
    <p:extLst>
      <p:ext uri="{BB962C8B-B14F-4D97-AF65-F5344CB8AC3E}">
        <p14:creationId xmlns:p14="http://schemas.microsoft.com/office/powerpoint/2010/main" val="2280677010"/>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1253"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FIRSTPREBYS@7EJIGINFUVWYY57I" val="4350"/>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larity">
  <a:themeElements>
    <a:clrScheme name="Clarity">
      <a:dk1>
        <a:srgbClr val="292934"/>
      </a:dk1>
      <a:lt1>
        <a:srgbClr val="FFFFFF"/>
      </a:lt1>
      <a:dk2>
        <a:srgbClr val="D2533C"/>
      </a:dk2>
      <a:lt2>
        <a:srgbClr val="F3F2DC"/>
      </a:lt2>
      <a:accent1>
        <a:srgbClr val="93A299"/>
      </a:accent1>
      <a:accent2>
        <a:srgbClr val="AD8F67"/>
      </a:accent2>
      <a:accent3>
        <a:srgbClr val="726056"/>
      </a:accent3>
      <a:accent4>
        <a:srgbClr val="4C5A6A"/>
      </a:accent4>
      <a:accent5>
        <a:srgbClr val="808DA0"/>
      </a:accent5>
      <a:accent6>
        <a:srgbClr val="79463D"/>
      </a:accent6>
      <a:hlink>
        <a:srgbClr val="0000FF"/>
      </a:hlink>
      <a:folHlink>
        <a:srgbClr val="800080"/>
      </a:folHlink>
    </a:clrScheme>
    <a:fontScheme name="Office Classic 2">
      <a:maj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objectDefaults>
    <a:spDef>
      <a:spPr>
        <a:noFill/>
        <a:ln>
          <a:solidFill>
            <a:srgbClr val="FF0000"/>
          </a:solid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a:solidFill>
            <a:srgbClr val="FF0000"/>
          </a:solidFill>
          <a:tailEnd type="arrow"/>
        </a:ln>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spAutoFit/>
      </a:bodyPr>
      <a:lstStyle>
        <a:defPPr>
          <a:defRPr sz="1400" dirty="0" smtClean="0">
            <a:latin typeface="+mn-lt"/>
          </a:defRPr>
        </a:defPPr>
      </a:lstStyle>
    </a:txDef>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Clarity.thmx</Template>
  <TotalTime>38361</TotalTime>
  <Words>3815</Words>
  <Application>Microsoft Macintosh PowerPoint</Application>
  <PresentationFormat>On-screen Show (4:3)</PresentationFormat>
  <Paragraphs>347</Paragraphs>
  <Slides>28</Slides>
  <Notes>0</Notes>
  <HiddenSlides>0</HiddenSlides>
  <MMClips>2</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28</vt:i4>
      </vt:variant>
    </vt:vector>
  </HeadingPairs>
  <TitlesOfParts>
    <vt:vector size="31" baseType="lpstr">
      <vt:lpstr>Times New Roman</vt:lpstr>
      <vt:lpstr>Arial</vt:lpstr>
      <vt:lpstr>Clarity</vt:lpstr>
      <vt:lpstr>Science and Politics</vt:lpstr>
      <vt:lpstr>PowerPoint Presentation</vt:lpstr>
      <vt:lpstr>Science Costs Money (and Often Doesn’t Make Money)</vt:lpstr>
      <vt:lpstr>Some of Da Vinci’s Proposed Inventions</vt:lpstr>
      <vt:lpstr>When Bad Things Lead to Good Science</vt:lpstr>
      <vt:lpstr>Bad Politics: Hampered by Ideology</vt:lpstr>
      <vt:lpstr>Bad Politics Leading to Good Science: The Cold War</vt:lpstr>
      <vt:lpstr>The Space Race</vt:lpstr>
      <vt:lpstr>The Moon Race</vt:lpstr>
      <vt:lpstr>Byproducts of the Moon Race</vt:lpstr>
      <vt:lpstr>Bad Politics Leading to Bad Science: Lysenkoism</vt:lpstr>
      <vt:lpstr>Darwin’s Revelation</vt:lpstr>
      <vt:lpstr>Enter Trofim Lysenko (1898-1976)</vt:lpstr>
      <vt:lpstr>The Effects of Lysenkoism</vt:lpstr>
      <vt:lpstr>A Funny Footnote: The Moscow Brain Institute</vt:lpstr>
      <vt:lpstr>The Importance of Government Funding</vt:lpstr>
      <vt:lpstr>Why is Government Funding Important?</vt:lpstr>
      <vt:lpstr>Case in Point: Lithium-ion Batteries</vt:lpstr>
      <vt:lpstr>Science and Secrecy Don’t Mix</vt:lpstr>
      <vt:lpstr>More SDI Shenanigans</vt:lpstr>
      <vt:lpstr>An Even Dumber Example: MKUltra</vt:lpstr>
      <vt:lpstr>JASON</vt:lpstr>
      <vt:lpstr>Climate Change: The Political Elephant in the Room</vt:lpstr>
      <vt:lpstr>So What’s the Problem?</vt:lpstr>
      <vt:lpstr>The Media is a Big Part of the Problem</vt:lpstr>
      <vt:lpstr>Getting Involved in the Process</vt:lpstr>
      <vt:lpstr>March, 2017 URA Washington Visit</vt:lpstr>
      <vt:lpstr>Final Thoughts</vt:lpstr>
    </vt:vector>
  </TitlesOfParts>
  <Company>Fermilab Beams Division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Antiproton Stacking and Cooling</dc:title>
  <dc:creator>localadmin</dc:creator>
  <cp:lastModifiedBy>Eric J Prebys</cp:lastModifiedBy>
  <cp:revision>1178</cp:revision>
  <cp:lastPrinted>2025-02-27T22:51:20Z</cp:lastPrinted>
  <dcterms:created xsi:type="dcterms:W3CDTF">2003-06-24T14:15:57Z</dcterms:created>
  <dcterms:modified xsi:type="dcterms:W3CDTF">2025-11-26T18:49:37Z</dcterms:modified>
</cp:coreProperties>
</file>